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352" r:id="rId3"/>
    <p:sldId id="373" r:id="rId4"/>
    <p:sldId id="375" r:id="rId5"/>
    <p:sldId id="376" r:id="rId6"/>
    <p:sldId id="377" r:id="rId7"/>
    <p:sldId id="378" r:id="rId8"/>
    <p:sldId id="379" r:id="rId9"/>
    <p:sldId id="368" r:id="rId10"/>
    <p:sldId id="354" r:id="rId11"/>
    <p:sldId id="355" r:id="rId12"/>
    <p:sldId id="351" r:id="rId13"/>
    <p:sldId id="359" r:id="rId14"/>
    <p:sldId id="360" r:id="rId15"/>
    <p:sldId id="361" r:id="rId16"/>
    <p:sldId id="362" r:id="rId17"/>
    <p:sldId id="363" r:id="rId18"/>
    <p:sldId id="364" r:id="rId19"/>
    <p:sldId id="365" r:id="rId20"/>
    <p:sldId id="366" r:id="rId21"/>
    <p:sldId id="367" r:id="rId22"/>
    <p:sldId id="356" r:id="rId23"/>
    <p:sldId id="369" r:id="rId24"/>
    <p:sldId id="357" r:id="rId25"/>
    <p:sldId id="370" r:id="rId26"/>
    <p:sldId id="371" r:id="rId27"/>
    <p:sldId id="372" r:id="rId28"/>
    <p:sldId id="349" r:id="rId29"/>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048D494B-3802-41D3-AFC9-00264898E5B9}">
          <p14:sldIdLst>
            <p14:sldId id="256"/>
            <p14:sldId id="352"/>
            <p14:sldId id="373"/>
            <p14:sldId id="375"/>
            <p14:sldId id="376"/>
            <p14:sldId id="377"/>
            <p14:sldId id="378"/>
            <p14:sldId id="379"/>
            <p14:sldId id="368"/>
            <p14:sldId id="354"/>
            <p14:sldId id="355"/>
            <p14:sldId id="351"/>
            <p14:sldId id="359"/>
            <p14:sldId id="360"/>
            <p14:sldId id="361"/>
            <p14:sldId id="362"/>
            <p14:sldId id="363"/>
            <p14:sldId id="364"/>
            <p14:sldId id="365"/>
            <p14:sldId id="366"/>
            <p14:sldId id="367"/>
            <p14:sldId id="356"/>
            <p14:sldId id="369"/>
            <p14:sldId id="357"/>
            <p14:sldId id="370"/>
            <p14:sldId id="371"/>
            <p14:sldId id="372"/>
            <p14:sldId id="349"/>
          </p14:sldIdLst>
        </p14:section>
        <p14:section name="Untitled Section" id="{4848C77F-2596-4E17-B4F5-500305321565}">
          <p14:sldIdLst/>
        </p14:section>
      </p14:sectionLst>
    </p:ex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p:cViewPr varScale="1">
        <p:scale>
          <a:sx n="113" d="100"/>
          <a:sy n="113" d="100"/>
        </p:scale>
        <p:origin x="510" y="102"/>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 Id="rId8" Type="http://schemas.openxmlformats.org/officeDocument/2006/relationships/slide" Target="slides/slide7.xml"/></Relationships>
</file>

<file path=ppt/slideLayouts/_rels/slideLayout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16934" y="0"/>
            <a:ext cx="12231160" cy="6856214"/>
            <a:chOff x="-16934" y="0"/>
            <a:chExt cx="12231160" cy="6856214"/>
          </a:xfrm>
        </p:grpSpPr>
        <p:pic>
          <p:nvPicPr>
            <p:cNvPr id="16" name="Picture 15" descr="HD-PanelTitleR1.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6" name="Rectangle 25"/>
            <p:cNvSpPr/>
            <p:nvPr/>
          </p:nvSpPr>
          <p:spPr>
            <a:xfrm>
              <a:off x="2328332" y="1540931"/>
              <a:ext cx="7543802" cy="3835401"/>
            </a:xfrm>
            <a:prstGeom prst="rect">
              <a:avLst/>
            </a:prstGeom>
            <a:noFill/>
            <a:ln w="15875">
              <a:miter lim="800000"/>
            </a:ln>
          </p:spPr>
          <p:style>
            <a:lnRef idx="1">
              <a:schemeClr val="accent1"/>
            </a:lnRef>
            <a:fillRef idx="3">
              <a:schemeClr val="accent1"/>
            </a:fillRef>
            <a:effectRef idx="2">
              <a:schemeClr val="accent1"/>
            </a:effectRef>
            <a:fontRef idx="minor">
              <a:schemeClr val="lt1"/>
            </a:fontRef>
          </p:style>
        </p:sp>
        <p:pic>
          <p:nvPicPr>
            <p:cNvPr id="17" name="Picture 16" descr="HDRibbonTitle-UniformTrim.png"/>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16934" y="3147609"/>
              <a:ext cx="2478024" cy="612648"/>
            </a:xfrm>
            <a:prstGeom prst="rect">
              <a:avLst/>
            </a:prstGeom>
          </p:spPr>
        </p:pic>
        <p:pic>
          <p:nvPicPr>
            <p:cNvPr id="20" name="Picture 19" descr="HDRibbonTitle-UniformTrim.png"/>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9736202" y="3147609"/>
              <a:ext cx="2478024" cy="612648"/>
            </a:xfrm>
            <a:prstGeom prst="rect">
              <a:avLst/>
            </a:prstGeom>
          </p:spPr>
        </p:pic>
      </p:grpSp>
      <p:sp>
        <p:nvSpPr>
          <p:cNvPr id="2" name="Title 1"/>
          <p:cNvSpPr>
            <a:spLocks noGrp="1"/>
          </p:cNvSpPr>
          <p:nvPr>
            <p:ph type="ctrTitle"/>
          </p:nvPr>
        </p:nvSpPr>
        <p:spPr>
          <a:xfrm>
            <a:off x="2692398" y="1871131"/>
            <a:ext cx="6815669" cy="1515533"/>
          </a:xfrm>
        </p:spPr>
        <p:txBody>
          <a:bodyPr anchor="b">
            <a:noAutofit/>
          </a:bodyPr>
          <a:lstStyle>
            <a:lvl1pPr algn="ctr">
              <a:defRPr sz="5400">
                <a:effectLst/>
              </a:defRPr>
            </a:lvl1pPr>
          </a:lstStyle>
          <a:p>
            <a:r>
              <a:rPr lang="en-US"/>
              <a:t>Click to edit Master title style</a:t>
            </a:r>
            <a:endParaRPr lang="en-US" dirty="0"/>
          </a:p>
        </p:txBody>
      </p:sp>
      <p:sp>
        <p:nvSpPr>
          <p:cNvPr id="3" name="Subtitle 2"/>
          <p:cNvSpPr>
            <a:spLocks noGrp="1"/>
          </p:cNvSpPr>
          <p:nvPr>
            <p:ph type="subTitle" idx="1"/>
          </p:nvPr>
        </p:nvSpPr>
        <p:spPr>
          <a:xfrm>
            <a:off x="2692398" y="3657597"/>
            <a:ext cx="6815669" cy="1320802"/>
          </a:xfrm>
        </p:spPr>
        <p:txBody>
          <a:bodyPr anchor="t">
            <a:normAutofit/>
          </a:bodyPr>
          <a:lstStyle>
            <a:lvl1pPr marL="0" indent="0" algn="ctr">
              <a:buNone/>
              <a:defRPr sz="21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a:xfrm>
            <a:off x="7983232" y="5037663"/>
            <a:ext cx="897467" cy="279400"/>
          </a:xfrm>
        </p:spPr>
        <p:txBody>
          <a:bodyPr/>
          <a:lstStyle/>
          <a:p>
            <a:fld id="{F48D4658-3164-42CF-85C7-479D48728EC3}" type="datetimeFigureOut">
              <a:rPr lang="en-US" smtClean="0"/>
              <a:pPr/>
              <a:t>4/17/2024</a:t>
            </a:fld>
            <a:endParaRPr lang="en-US"/>
          </a:p>
        </p:txBody>
      </p:sp>
      <p:sp>
        <p:nvSpPr>
          <p:cNvPr id="5" name="Footer Placeholder 4"/>
          <p:cNvSpPr>
            <a:spLocks noGrp="1"/>
          </p:cNvSpPr>
          <p:nvPr>
            <p:ph type="ftr" sz="quarter" idx="11"/>
          </p:nvPr>
        </p:nvSpPr>
        <p:spPr>
          <a:xfrm>
            <a:off x="2692397" y="5037663"/>
            <a:ext cx="5214635" cy="279400"/>
          </a:xfrm>
        </p:spPr>
        <p:txBody>
          <a:bodyPr/>
          <a:lstStyle/>
          <a:p>
            <a:endParaRPr lang="en-US"/>
          </a:p>
        </p:txBody>
      </p:sp>
      <p:sp>
        <p:nvSpPr>
          <p:cNvPr id="6" name="Slide Number Placeholder 5"/>
          <p:cNvSpPr>
            <a:spLocks noGrp="1"/>
          </p:cNvSpPr>
          <p:nvPr>
            <p:ph type="sldNum" sz="quarter" idx="12"/>
          </p:nvPr>
        </p:nvSpPr>
        <p:spPr>
          <a:xfrm>
            <a:off x="8956900" y="5037663"/>
            <a:ext cx="551167" cy="279400"/>
          </a:xfrm>
        </p:spPr>
        <p:txBody>
          <a:bodyPr/>
          <a:lstStyle/>
          <a:p>
            <a:fld id="{673FC50D-A940-4F27-AE16-16AA0652498C}" type="slidenum">
              <a:rPr lang="en-US" smtClean="0"/>
              <a:pPr/>
              <a:t>‹#›</a:t>
            </a:fld>
            <a:endParaRPr lang="en-US"/>
          </a:p>
        </p:txBody>
      </p:sp>
      <p:cxnSp>
        <p:nvCxnSpPr>
          <p:cNvPr id="15" name="Straight Connector 14"/>
          <p:cNvCxnSpPr/>
          <p:nvPr/>
        </p:nvCxnSpPr>
        <p:spPr>
          <a:xfrm>
            <a:off x="2692399" y="3522131"/>
            <a:ext cx="6815668"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65884420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95401" y="4815415"/>
            <a:ext cx="9609666" cy="566738"/>
          </a:xfrm>
        </p:spPr>
        <p:txBody>
          <a:bodyPr anchor="b">
            <a:normAutofit/>
          </a:bodyPr>
          <a:lstStyle>
            <a:lvl1pPr algn="ctr">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1041427" y="1041399"/>
            <a:ext cx="10105972" cy="3335869"/>
          </a:xfrm>
          <a:prstGeom prst="roundRect">
            <a:avLst>
              <a:gd name="adj" fmla="val 0"/>
            </a:avLst>
          </a:prstGeom>
          <a:ln w="57150" cmpd="thickThin">
            <a:solidFill>
              <a:schemeClr val="tx1">
                <a:lumMod val="50000"/>
                <a:lumOff val="50000"/>
              </a:schemeClr>
            </a:solidFill>
            <a:miter lim="800000"/>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1295401" y="5382153"/>
            <a:ext cx="9609666" cy="493712"/>
          </a:xfrm>
        </p:spPr>
        <p:txBody>
          <a:bodyPr>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F48D4658-3164-42CF-85C7-479D48728EC3}" type="datetimeFigureOut">
              <a:rPr lang="en-US" smtClean="0"/>
              <a:pPr/>
              <a:t>4/17/2024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73FC50D-A940-4F27-AE16-16AA0652498C}" type="slidenum">
              <a:rPr lang="en-US" smtClean="0"/>
              <a:pPr/>
              <a:t>‹#›</a:t>
            </a:fld>
            <a:endParaRPr lang="en-US"/>
          </a:p>
        </p:txBody>
      </p:sp>
    </p:spTree>
    <p:extLst>
      <p:ext uri="{BB962C8B-B14F-4D97-AF65-F5344CB8AC3E}">
        <p14:creationId xmlns:p14="http://schemas.microsoft.com/office/powerpoint/2010/main" val="301826549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1303868" y="982132"/>
            <a:ext cx="9592732" cy="2954868"/>
          </a:xfrm>
        </p:spPr>
        <p:txBody>
          <a:bodyPr anchor="ctr">
            <a:normAutofit/>
          </a:bodyPr>
          <a:lstStyle>
            <a:lvl1pPr algn="ctr">
              <a:defRPr sz="3200" b="0" cap="none"/>
            </a:lvl1pPr>
          </a:lstStyle>
          <a:p>
            <a:r>
              <a:rPr lang="en-US"/>
              <a:t>Click to edit Master title style</a:t>
            </a:r>
            <a:endParaRPr lang="en-US" dirty="0"/>
          </a:p>
        </p:txBody>
      </p:sp>
      <p:sp>
        <p:nvSpPr>
          <p:cNvPr id="3" name="Text Placeholder 2"/>
          <p:cNvSpPr>
            <a:spLocks noGrp="1"/>
          </p:cNvSpPr>
          <p:nvPr>
            <p:ph type="body" idx="1"/>
          </p:nvPr>
        </p:nvSpPr>
        <p:spPr>
          <a:xfrm>
            <a:off x="1303868" y="4343399"/>
            <a:ext cx="9592732" cy="1532467"/>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F48D4658-3164-42CF-85C7-479D48728EC3}" type="datetimeFigureOut">
              <a:rPr lang="en-US" smtClean="0"/>
              <a:pPr/>
              <a:t>4/17/2024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73FC50D-A940-4F27-AE16-16AA0652498C}" type="slidenum">
              <a:rPr lang="en-US" smtClean="0"/>
              <a:pPr/>
              <a:t>‹#›</a:t>
            </a:fld>
            <a:endParaRPr lang="en-US"/>
          </a:p>
        </p:txBody>
      </p:sp>
      <p:cxnSp>
        <p:nvCxnSpPr>
          <p:cNvPr id="15" name="Straight Connector 14"/>
          <p:cNvCxnSpPr/>
          <p:nvPr/>
        </p:nvCxnSpPr>
        <p:spPr>
          <a:xfrm>
            <a:off x="1396169" y="4140199"/>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02742491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446213" y="982132"/>
            <a:ext cx="9296398" cy="2370668"/>
          </a:xfrm>
        </p:spPr>
        <p:txBody>
          <a:bodyPr anchor="ctr">
            <a:normAutofit/>
          </a:bodyPr>
          <a:lstStyle>
            <a:lvl1pPr algn="ctr">
              <a:defRPr sz="3200" b="0" cap="none">
                <a:solidFill>
                  <a:schemeClr val="tx1"/>
                </a:solidFill>
              </a:defRPr>
            </a:lvl1pPr>
          </a:lstStyle>
          <a:p>
            <a:r>
              <a:rPr lang="en-US"/>
              <a:t>Click to edit Master title style</a:t>
            </a:r>
            <a:endParaRPr lang="en-US" dirty="0"/>
          </a:p>
        </p:txBody>
      </p:sp>
      <p:sp>
        <p:nvSpPr>
          <p:cNvPr id="10" name="Text Placeholder 9"/>
          <p:cNvSpPr>
            <a:spLocks noGrp="1"/>
          </p:cNvSpPr>
          <p:nvPr>
            <p:ph type="body" sz="quarter" idx="13"/>
          </p:nvPr>
        </p:nvSpPr>
        <p:spPr>
          <a:xfrm>
            <a:off x="1674812" y="3352800"/>
            <a:ext cx="8839202" cy="584200"/>
          </a:xfrm>
        </p:spPr>
        <p:txBody>
          <a:bodyPr anchor="ctr">
            <a:normAutofit/>
          </a:bodyPr>
          <a:lstStyle>
            <a:lvl1pPr marL="0" indent="0" algn="r">
              <a:buFontTx/>
              <a:buNone/>
              <a:defRPr sz="2000"/>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1295401" y="4343399"/>
            <a:ext cx="9609666" cy="1532467"/>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F48D4658-3164-42CF-85C7-479D48728EC3}" type="datetimeFigureOut">
              <a:rPr lang="en-US" smtClean="0"/>
              <a:pPr/>
              <a:t>4/17/2024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73FC50D-A940-4F27-AE16-16AA0652498C}" type="slidenum">
              <a:rPr lang="en-US" smtClean="0"/>
              <a:pPr/>
              <a:t>‹#›</a:t>
            </a:fld>
            <a:endParaRPr lang="en-US"/>
          </a:p>
        </p:txBody>
      </p:sp>
      <p:sp>
        <p:nvSpPr>
          <p:cNvPr id="14" name="TextBox 13"/>
          <p:cNvSpPr txBox="1"/>
          <p:nvPr/>
        </p:nvSpPr>
        <p:spPr>
          <a:xfrm>
            <a:off x="862013" y="879961"/>
            <a:ext cx="609600"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5" name="TextBox 14"/>
          <p:cNvSpPr txBox="1"/>
          <p:nvPr/>
        </p:nvSpPr>
        <p:spPr>
          <a:xfrm>
            <a:off x="10600267" y="2827870"/>
            <a:ext cx="609600"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cxnSp>
        <p:nvCxnSpPr>
          <p:cNvPr id="19" name="Straight Connector 18"/>
          <p:cNvCxnSpPr/>
          <p:nvPr/>
        </p:nvCxnSpPr>
        <p:spPr>
          <a:xfrm>
            <a:off x="1396169" y="4140199"/>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56843768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1295402" y="3308581"/>
            <a:ext cx="9609668" cy="1468800"/>
          </a:xfrm>
        </p:spPr>
        <p:txBody>
          <a:bodyPr anchor="b">
            <a:normAutofit/>
          </a:bodyPr>
          <a:lstStyle>
            <a:lvl1pPr algn="l">
              <a:defRPr sz="3200" b="0" cap="none"/>
            </a:lvl1pPr>
          </a:lstStyle>
          <a:p>
            <a:r>
              <a:rPr lang="en-US"/>
              <a:t>Click to edit Master title style</a:t>
            </a:r>
            <a:endParaRPr lang="en-US" dirty="0"/>
          </a:p>
        </p:txBody>
      </p:sp>
      <p:sp>
        <p:nvSpPr>
          <p:cNvPr id="3" name="Text Placeholder 2"/>
          <p:cNvSpPr>
            <a:spLocks noGrp="1"/>
          </p:cNvSpPr>
          <p:nvPr>
            <p:ph type="body" idx="1"/>
          </p:nvPr>
        </p:nvSpPr>
        <p:spPr>
          <a:xfrm>
            <a:off x="1295401" y="4777381"/>
            <a:ext cx="9609668" cy="860400"/>
          </a:xfrm>
        </p:spPr>
        <p:txBody>
          <a:bodyPr anchor="t">
            <a:normAutofit/>
          </a:bodyPr>
          <a:lstStyle>
            <a:lvl1pPr marL="0" indent="0" algn="l">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F48D4658-3164-42CF-85C7-479D48728EC3}" type="datetimeFigureOut">
              <a:rPr lang="en-US" smtClean="0"/>
              <a:pPr/>
              <a:t>4/17/2024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73FC50D-A940-4F27-AE16-16AA0652498C}" type="slidenum">
              <a:rPr lang="en-US" smtClean="0"/>
              <a:pPr/>
              <a:t>‹#›</a:t>
            </a:fld>
            <a:endParaRPr lang="en-US"/>
          </a:p>
        </p:txBody>
      </p:sp>
    </p:spTree>
    <p:extLst>
      <p:ext uri="{BB962C8B-B14F-4D97-AF65-F5344CB8AC3E}">
        <p14:creationId xmlns:p14="http://schemas.microsoft.com/office/powerpoint/2010/main" val="28872416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1446213" y="982132"/>
            <a:ext cx="9296398" cy="2243668"/>
          </a:xfrm>
        </p:spPr>
        <p:txBody>
          <a:bodyPr anchor="ctr">
            <a:normAutofit/>
          </a:bodyPr>
          <a:lstStyle>
            <a:lvl1pPr algn="ctr">
              <a:defRPr sz="3200" b="0" cap="none">
                <a:solidFill>
                  <a:schemeClr val="tx1"/>
                </a:solidFill>
              </a:defRPr>
            </a:lvl1pPr>
          </a:lstStyle>
          <a:p>
            <a:r>
              <a:rPr lang="en-US"/>
              <a:t>Click to edit Master title style</a:t>
            </a:r>
            <a:endParaRPr lang="en-US" dirty="0"/>
          </a:p>
        </p:txBody>
      </p:sp>
      <p:sp>
        <p:nvSpPr>
          <p:cNvPr id="23" name="Text Placeholder 2"/>
          <p:cNvSpPr>
            <a:spLocks noGrp="1"/>
          </p:cNvSpPr>
          <p:nvPr>
            <p:ph type="body" idx="13"/>
          </p:nvPr>
        </p:nvSpPr>
        <p:spPr>
          <a:xfrm>
            <a:off x="1295401" y="3639312"/>
            <a:ext cx="9609668" cy="886968"/>
          </a:xfrm>
        </p:spPr>
        <p:txBody>
          <a:bodyPr anchor="b">
            <a:normAutofit/>
          </a:bodyPr>
          <a:lstStyle>
            <a:lvl1pPr marL="0" indent="0" algn="l">
              <a:spcBef>
                <a:spcPts val="0"/>
              </a:spcBef>
              <a:buNone/>
              <a:defRPr sz="24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3" name="Text Placeholder 2"/>
          <p:cNvSpPr>
            <a:spLocks noGrp="1"/>
          </p:cNvSpPr>
          <p:nvPr>
            <p:ph type="body" idx="1"/>
          </p:nvPr>
        </p:nvSpPr>
        <p:spPr>
          <a:xfrm>
            <a:off x="1295401" y="4529667"/>
            <a:ext cx="9609668" cy="1346200"/>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F48D4658-3164-42CF-85C7-479D48728EC3}" type="datetimeFigureOut">
              <a:rPr lang="en-US" smtClean="0"/>
              <a:pPr/>
              <a:t>4/17/2024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73FC50D-A940-4F27-AE16-16AA0652498C}" type="slidenum">
              <a:rPr lang="en-US" smtClean="0"/>
              <a:pPr/>
              <a:t>‹#›</a:t>
            </a:fld>
            <a:endParaRPr lang="en-US"/>
          </a:p>
        </p:txBody>
      </p:sp>
      <p:sp>
        <p:nvSpPr>
          <p:cNvPr id="12" name="TextBox 11"/>
          <p:cNvSpPr txBox="1"/>
          <p:nvPr/>
        </p:nvSpPr>
        <p:spPr>
          <a:xfrm>
            <a:off x="862013" y="879961"/>
            <a:ext cx="609600"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3" name="TextBox 12"/>
          <p:cNvSpPr txBox="1"/>
          <p:nvPr/>
        </p:nvSpPr>
        <p:spPr>
          <a:xfrm>
            <a:off x="10600267" y="2599261"/>
            <a:ext cx="609600"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cxnSp>
        <p:nvCxnSpPr>
          <p:cNvPr id="26" name="Straight Connector 25"/>
          <p:cNvCxnSpPr/>
          <p:nvPr/>
        </p:nvCxnSpPr>
        <p:spPr>
          <a:xfrm>
            <a:off x="1396169" y="3429000"/>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70885387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1295401" y="982132"/>
            <a:ext cx="9609666" cy="2243668"/>
          </a:xfrm>
        </p:spPr>
        <p:txBody>
          <a:bodyPr vert="horz" lIns="91440" tIns="45720" rIns="91440" bIns="45720" rtlCol="0" anchor="ctr">
            <a:normAutofit/>
          </a:bodyPr>
          <a:lstStyle>
            <a:lvl1pPr>
              <a:defRPr lang="en-US" b="0" dirty="0"/>
            </a:lvl1pPr>
          </a:lstStyle>
          <a:p>
            <a:pPr marL="0" lvl="0"/>
            <a:r>
              <a:rPr lang="en-US"/>
              <a:t>Click to edit Master title style</a:t>
            </a:r>
            <a:endParaRPr lang="en-US" dirty="0"/>
          </a:p>
        </p:txBody>
      </p:sp>
      <p:sp>
        <p:nvSpPr>
          <p:cNvPr id="20" name="Text Placeholder 2"/>
          <p:cNvSpPr>
            <a:spLocks noGrp="1"/>
          </p:cNvSpPr>
          <p:nvPr>
            <p:ph type="body" idx="13"/>
          </p:nvPr>
        </p:nvSpPr>
        <p:spPr>
          <a:xfrm>
            <a:off x="1295401" y="3630168"/>
            <a:ext cx="9609668" cy="841248"/>
          </a:xfrm>
        </p:spPr>
        <p:txBody>
          <a:bodyPr anchor="b">
            <a:normAutofit/>
          </a:bodyPr>
          <a:lstStyle>
            <a:lvl1pPr marL="0" indent="0" algn="l">
              <a:spcBef>
                <a:spcPts val="0"/>
              </a:spcBef>
              <a:buNone/>
              <a:defRPr sz="2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3" name="Text Placeholder 2"/>
          <p:cNvSpPr>
            <a:spLocks noGrp="1"/>
          </p:cNvSpPr>
          <p:nvPr>
            <p:ph type="body" idx="1"/>
          </p:nvPr>
        </p:nvSpPr>
        <p:spPr>
          <a:xfrm>
            <a:off x="1295400" y="4470399"/>
            <a:ext cx="9609670" cy="1405467"/>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F48D4658-3164-42CF-85C7-479D48728EC3}" type="datetimeFigureOut">
              <a:rPr lang="en-US" smtClean="0"/>
              <a:pPr/>
              <a:t>4/17/2024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73FC50D-A940-4F27-AE16-16AA0652498C}" type="slidenum">
              <a:rPr lang="en-US" smtClean="0"/>
              <a:pPr/>
              <a:t>‹#›</a:t>
            </a:fld>
            <a:endParaRPr lang="en-US"/>
          </a:p>
        </p:txBody>
      </p:sp>
      <p:cxnSp>
        <p:nvCxnSpPr>
          <p:cNvPr id="15" name="Straight Connector 14"/>
          <p:cNvCxnSpPr/>
          <p:nvPr/>
        </p:nvCxnSpPr>
        <p:spPr>
          <a:xfrm>
            <a:off x="1396169" y="3429000"/>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78271405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ctr">
              <a:defRPr/>
            </a:lvl1p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F48D4658-3164-42CF-85C7-479D48728EC3}" type="datetimeFigureOut">
              <a:rPr lang="en-US" smtClean="0"/>
              <a:pPr/>
              <a:t>4/17/2024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73FC50D-A940-4F27-AE16-16AA0652498C}" type="slidenum">
              <a:rPr lang="en-US" smtClean="0"/>
              <a:pPr/>
              <a:t>‹#›</a:t>
            </a:fld>
            <a:endParaRPr lang="en-US"/>
          </a:p>
        </p:txBody>
      </p:sp>
      <p:cxnSp>
        <p:nvCxnSpPr>
          <p:cNvPr id="14" name="Straight Connector 13"/>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31314180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999356" y="982131"/>
            <a:ext cx="1890895" cy="4893735"/>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1295398" y="982132"/>
            <a:ext cx="7433025" cy="4893734"/>
          </a:xfrm>
        </p:spPr>
        <p:txBody>
          <a:bodyPr vert="eaVert"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F48D4658-3164-42CF-85C7-479D48728EC3}" type="datetimeFigureOut">
              <a:rPr lang="en-US" smtClean="0"/>
              <a:pPr/>
              <a:t>4/17/2024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73FC50D-A940-4F27-AE16-16AA0652498C}" type="slidenum">
              <a:rPr lang="en-US" smtClean="0"/>
              <a:pPr/>
              <a:t>‹#›</a:t>
            </a:fld>
            <a:endParaRPr lang="en-US"/>
          </a:p>
        </p:txBody>
      </p:sp>
      <p:cxnSp>
        <p:nvCxnSpPr>
          <p:cNvPr id="14" name="Straight Connector 13"/>
          <p:cNvCxnSpPr/>
          <p:nvPr/>
        </p:nvCxnSpPr>
        <p:spPr>
          <a:xfrm>
            <a:off x="8863890" y="990600"/>
            <a:ext cx="0" cy="487680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25036028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cxnSp>
        <p:nvCxnSpPr>
          <p:cNvPr id="7" name="Straight Connector 6"/>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F48D4658-3164-42CF-85C7-479D48728EC3}" type="datetimeFigureOut">
              <a:rPr lang="en-US" smtClean="0"/>
              <a:pPr/>
              <a:t>4/17/2024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73FC50D-A940-4F27-AE16-16AA0652498C}" type="slidenum">
              <a:rPr lang="en-US" smtClean="0"/>
              <a:pPr/>
              <a:t>‹#›</a:t>
            </a:fld>
            <a:endParaRPr lang="en-US"/>
          </a:p>
        </p:txBody>
      </p:sp>
    </p:spTree>
    <p:extLst>
      <p:ext uri="{BB962C8B-B14F-4D97-AF65-F5344CB8AC3E}">
        <p14:creationId xmlns:p14="http://schemas.microsoft.com/office/powerpoint/2010/main" val="41244795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015069" y="1752606"/>
            <a:ext cx="8158688" cy="1822514"/>
          </a:xfrm>
        </p:spPr>
        <p:txBody>
          <a:bodyPr anchor="b">
            <a:normAutofit/>
          </a:bodyPr>
          <a:lstStyle>
            <a:lvl1pPr algn="ctr">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2015067" y="3846051"/>
            <a:ext cx="8158690" cy="954547"/>
          </a:xfrm>
        </p:spPr>
        <p:txBody>
          <a:bodyPr anchor="t">
            <a:normAutofit/>
          </a:bodyPr>
          <a:lstStyle>
            <a:lvl1pPr marL="0" indent="0" algn="ctr">
              <a:buNone/>
              <a:defRPr sz="24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F48D4658-3164-42CF-85C7-479D48728EC3}" type="datetimeFigureOut">
              <a:rPr lang="en-US" smtClean="0"/>
              <a:pPr/>
              <a:t>4/17/2024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73FC50D-A940-4F27-AE16-16AA0652498C}" type="slidenum">
              <a:rPr lang="en-US" smtClean="0"/>
              <a:pPr/>
              <a:t>‹#›</a:t>
            </a:fld>
            <a:endParaRPr lang="en-US"/>
          </a:p>
        </p:txBody>
      </p:sp>
      <p:cxnSp>
        <p:nvCxnSpPr>
          <p:cNvPr id="16" name="Straight Connector 15"/>
          <p:cNvCxnSpPr/>
          <p:nvPr/>
        </p:nvCxnSpPr>
        <p:spPr>
          <a:xfrm>
            <a:off x="2012723" y="3710585"/>
            <a:ext cx="8163380"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21351816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cxnSp>
        <p:nvCxnSpPr>
          <p:cNvPr id="8" name="Straight Connector 7"/>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1298448" y="2560320"/>
            <a:ext cx="4718304" cy="3310128"/>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81344" y="2560320"/>
            <a:ext cx="4718304" cy="3310128"/>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F48D4658-3164-42CF-85C7-479D48728EC3}" type="datetimeFigureOut">
              <a:rPr lang="en-US" smtClean="0"/>
              <a:pPr/>
              <a:t>4/17/2024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73FC50D-A940-4F27-AE16-16AA0652498C}" type="slidenum">
              <a:rPr lang="en-US" smtClean="0"/>
              <a:pPr/>
              <a:t>‹#›</a:t>
            </a:fld>
            <a:endParaRPr lang="en-US"/>
          </a:p>
        </p:txBody>
      </p:sp>
    </p:spTree>
    <p:extLst>
      <p:ext uri="{BB962C8B-B14F-4D97-AF65-F5344CB8AC3E}">
        <p14:creationId xmlns:p14="http://schemas.microsoft.com/office/powerpoint/2010/main" val="351236664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1295400" y="2658533"/>
            <a:ext cx="4718304" cy="576262"/>
          </a:xfrm>
        </p:spPr>
        <p:txBody>
          <a:bodyPr anchor="b">
            <a:noAutofit/>
          </a:bodyPr>
          <a:lstStyle>
            <a:lvl1pPr marL="0" indent="0">
              <a:spcBef>
                <a:spcPts val="672"/>
              </a:spcBef>
              <a:spcAft>
                <a:spcPts val="600"/>
              </a:spcAft>
              <a:buNone/>
              <a:defRPr sz="28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295400" y="3243262"/>
            <a:ext cx="4718304" cy="2632605"/>
          </a:xfrm>
        </p:spPr>
        <p:txBody>
          <a:bodyPr anchor="t">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80670" y="2658533"/>
            <a:ext cx="4718304" cy="576262"/>
          </a:xfrm>
        </p:spPr>
        <p:txBody>
          <a:bodyPr anchor="b">
            <a:noAutofit/>
          </a:bodyPr>
          <a:lstStyle>
            <a:lvl1pPr marL="0" indent="0">
              <a:spcBef>
                <a:spcPts val="672"/>
              </a:spcBef>
              <a:spcAft>
                <a:spcPts val="600"/>
              </a:spcAft>
              <a:buNone/>
              <a:defRPr sz="28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80670" y="3243262"/>
            <a:ext cx="4718304" cy="2632605"/>
          </a:xfrm>
        </p:spPr>
        <p:txBody>
          <a:bodyPr anchor="t">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F48D4658-3164-42CF-85C7-479D48728EC3}" type="datetimeFigureOut">
              <a:rPr lang="en-US" smtClean="0"/>
              <a:pPr/>
              <a:t>4/17/2024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673FC50D-A940-4F27-AE16-16AA0652498C}" type="slidenum">
              <a:rPr lang="en-US" smtClean="0"/>
              <a:pPr/>
              <a:t>‹#›</a:t>
            </a:fld>
            <a:endParaRPr lang="en-US"/>
          </a:p>
        </p:txBody>
      </p:sp>
      <p:cxnSp>
        <p:nvCxnSpPr>
          <p:cNvPr id="18" name="Straight Connector 17"/>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14605710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F48D4658-3164-42CF-85C7-479D48728EC3}" type="datetimeFigureOut">
              <a:rPr lang="en-US" smtClean="0"/>
              <a:pPr/>
              <a:t>4/17/2024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673FC50D-A940-4F27-AE16-16AA0652498C}" type="slidenum">
              <a:rPr lang="en-US" smtClean="0"/>
              <a:pPr/>
              <a:t>‹#›</a:t>
            </a:fld>
            <a:endParaRPr lang="en-US"/>
          </a:p>
        </p:txBody>
      </p:sp>
      <p:cxnSp>
        <p:nvCxnSpPr>
          <p:cNvPr id="14" name="Straight Connector 13"/>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23844366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48D4658-3164-42CF-85C7-479D48728EC3}" type="datetimeFigureOut">
              <a:rPr lang="en-US" smtClean="0"/>
              <a:pPr/>
              <a:t>4/17/2024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673FC50D-A940-4F27-AE16-16AA0652498C}" type="slidenum">
              <a:rPr lang="en-US" smtClean="0"/>
              <a:pPr/>
              <a:t>‹#›</a:t>
            </a:fld>
            <a:endParaRPr lang="en-US"/>
          </a:p>
        </p:txBody>
      </p:sp>
    </p:spTree>
    <p:extLst>
      <p:ext uri="{BB962C8B-B14F-4D97-AF65-F5344CB8AC3E}">
        <p14:creationId xmlns:p14="http://schemas.microsoft.com/office/powerpoint/2010/main" val="80402424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93811" y="1388534"/>
            <a:ext cx="3718455" cy="1371600"/>
          </a:xfrm>
        </p:spPr>
        <p:txBody>
          <a:bodyPr anchor="b">
            <a:normAutofit/>
          </a:bodyPr>
          <a:lstStyle>
            <a:lvl1pPr algn="ctr">
              <a:defRPr sz="2400" b="0"/>
            </a:lvl1pPr>
          </a:lstStyle>
          <a:p>
            <a:r>
              <a:rPr lang="en-US"/>
              <a:t>Click to edit Master title style</a:t>
            </a:r>
            <a:endParaRPr lang="en-US" dirty="0"/>
          </a:p>
        </p:txBody>
      </p:sp>
      <p:sp>
        <p:nvSpPr>
          <p:cNvPr id="3" name="Content Placeholder 2"/>
          <p:cNvSpPr>
            <a:spLocks noGrp="1"/>
          </p:cNvSpPr>
          <p:nvPr>
            <p:ph idx="1"/>
          </p:nvPr>
        </p:nvSpPr>
        <p:spPr>
          <a:xfrm>
            <a:off x="5418668" y="982131"/>
            <a:ext cx="5469466" cy="4893735"/>
          </a:xfrm>
        </p:spPr>
        <p:txBody>
          <a:bodyPr anchor="ct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1293811" y="3031065"/>
            <a:ext cx="3718455" cy="2438404"/>
          </a:xfrm>
        </p:spPr>
        <p:txBody>
          <a:bodyPr anchor="t">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F48D4658-3164-42CF-85C7-479D48728EC3}" type="datetimeFigureOut">
              <a:rPr lang="en-US" smtClean="0"/>
              <a:pPr/>
              <a:t>4/17/2024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73FC50D-A940-4F27-AE16-16AA0652498C}" type="slidenum">
              <a:rPr lang="en-US" smtClean="0"/>
              <a:pPr/>
              <a:t>‹#›</a:t>
            </a:fld>
            <a:endParaRPr lang="en-US"/>
          </a:p>
        </p:txBody>
      </p:sp>
      <p:cxnSp>
        <p:nvCxnSpPr>
          <p:cNvPr id="16" name="Straight Connector 15"/>
          <p:cNvCxnSpPr/>
          <p:nvPr/>
        </p:nvCxnSpPr>
        <p:spPr>
          <a:xfrm>
            <a:off x="1396169" y="2912533"/>
            <a:ext cx="35144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44564272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95399" y="1883832"/>
            <a:ext cx="6241816" cy="1371600"/>
          </a:xfrm>
        </p:spPr>
        <p:txBody>
          <a:bodyPr anchor="b">
            <a:normAutofit/>
          </a:bodyPr>
          <a:lstStyle>
            <a:lvl1pPr algn="ctr">
              <a:defRPr sz="2800" b="0"/>
            </a:lvl1pPr>
          </a:lstStyle>
          <a:p>
            <a:r>
              <a:rPr lang="en-US"/>
              <a:t>Click to edit Master title style</a:t>
            </a:r>
            <a:endParaRPr lang="en-US" dirty="0"/>
          </a:p>
        </p:txBody>
      </p:sp>
      <p:sp>
        <p:nvSpPr>
          <p:cNvPr id="17" name="Picture Placeholder 2"/>
          <p:cNvSpPr>
            <a:spLocks noGrp="1" noChangeAspect="1"/>
          </p:cNvSpPr>
          <p:nvPr>
            <p:ph type="pic" idx="1"/>
          </p:nvPr>
        </p:nvSpPr>
        <p:spPr>
          <a:xfrm>
            <a:off x="8094831" y="1041400"/>
            <a:ext cx="3063347" cy="4775200"/>
          </a:xfrm>
          <a:prstGeom prst="roundRect">
            <a:avLst>
              <a:gd name="adj" fmla="val 0"/>
            </a:avLst>
          </a:prstGeom>
          <a:ln w="57150" cmpd="thickThin">
            <a:solidFill>
              <a:schemeClr val="tx1">
                <a:lumMod val="50000"/>
                <a:lumOff val="50000"/>
              </a:schemeClr>
            </a:solidFill>
            <a:miter lim="800000"/>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1295399" y="3255432"/>
            <a:ext cx="6241816" cy="1828800"/>
          </a:xfrm>
        </p:spPr>
        <p:txBody>
          <a:bodyPr anchor="t">
            <a:normAutofit/>
          </a:bodyPr>
          <a:lstStyle>
            <a:lvl1pPr marL="0" indent="0" algn="ctr">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F48D4658-3164-42CF-85C7-479D48728EC3}" type="datetimeFigureOut">
              <a:rPr lang="en-US" smtClean="0"/>
              <a:pPr/>
              <a:t>4/17/2024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73FC50D-A940-4F27-AE16-16AA0652498C}" type="slidenum">
              <a:rPr lang="en-US" smtClean="0"/>
              <a:pPr/>
              <a:t>‹#›</a:t>
            </a:fld>
            <a:endParaRPr lang="en-US"/>
          </a:p>
        </p:txBody>
      </p:sp>
    </p:spTree>
    <p:extLst>
      <p:ext uri="{BB962C8B-B14F-4D97-AF65-F5344CB8AC3E}">
        <p14:creationId xmlns:p14="http://schemas.microsoft.com/office/powerpoint/2010/main" val="307242861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4.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3.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grpSp>
        <p:nvGrpSpPr>
          <p:cNvPr id="7" name="Group 6"/>
          <p:cNvGrpSpPr/>
          <p:nvPr/>
        </p:nvGrpSpPr>
        <p:grpSpPr>
          <a:xfrm>
            <a:off x="-15736" y="0"/>
            <a:ext cx="12229962" cy="6856214"/>
            <a:chOff x="-15736" y="0"/>
            <a:chExt cx="12229962" cy="6856214"/>
          </a:xfrm>
        </p:grpSpPr>
        <p:pic>
          <p:nvPicPr>
            <p:cNvPr id="8" name="Picture 7" descr="HD-PanelContent.png"/>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9" name="Rectangle 8"/>
            <p:cNvSpPr/>
            <p:nvPr/>
          </p:nvSpPr>
          <p:spPr>
            <a:xfrm>
              <a:off x="608012" y="609600"/>
              <a:ext cx="10972800" cy="5638800"/>
            </a:xfrm>
            <a:prstGeom prst="rect">
              <a:avLst/>
            </a:prstGeom>
            <a:noFill/>
            <a:ln w="15875" cap="flat">
              <a:miter lim="800000"/>
            </a:ln>
          </p:spPr>
          <p:style>
            <a:lnRef idx="1">
              <a:schemeClr val="accent1"/>
            </a:lnRef>
            <a:fillRef idx="3">
              <a:schemeClr val="accent1"/>
            </a:fillRef>
            <a:effectRef idx="2">
              <a:schemeClr val="accent1"/>
            </a:effectRef>
            <a:fontRef idx="minor">
              <a:schemeClr val="lt1"/>
            </a:fontRef>
          </p:style>
        </p:sp>
        <p:pic>
          <p:nvPicPr>
            <p:cNvPr id="10" name="Picture 9" descr="HDRibbonContent-UniformTrim.png"/>
            <p:cNvPicPr>
              <a:picLocks noChangeAspect="1"/>
            </p:cNvPicPr>
            <p:nvPr/>
          </p:nvPicPr>
          <p:blipFill rotWithShape="1">
            <a:blip r:embed="rId20">
              <a:extLst>
                <a:ext uri="{28A0092B-C50C-407E-A947-70E740481C1C}">
                  <a14:useLocalDpi xmlns:a14="http://schemas.microsoft.com/office/drawing/2010/main" val="0"/>
                </a:ext>
              </a:extLst>
            </a:blip>
            <a:srcRect/>
            <a:stretch/>
          </p:blipFill>
          <p:spPr>
            <a:xfrm>
              <a:off x="-15736" y="3153832"/>
              <a:ext cx="777240" cy="606425"/>
            </a:xfrm>
            <a:prstGeom prst="rect">
              <a:avLst/>
            </a:prstGeom>
          </p:spPr>
        </p:pic>
        <p:pic>
          <p:nvPicPr>
            <p:cNvPr id="11" name="Picture 10" descr="HDRibbonContent-UniformTrim.png"/>
            <p:cNvPicPr>
              <a:picLocks noChangeAspect="1"/>
            </p:cNvPicPr>
            <p:nvPr/>
          </p:nvPicPr>
          <p:blipFill rotWithShape="1">
            <a:blip r:embed="rId20">
              <a:extLst>
                <a:ext uri="{28A0092B-C50C-407E-A947-70E740481C1C}">
                  <a14:useLocalDpi xmlns:a14="http://schemas.microsoft.com/office/drawing/2010/main" val="0"/>
                </a:ext>
              </a:extLst>
            </a:blip>
            <a:srcRect/>
            <a:stretch/>
          </p:blipFill>
          <p:spPr>
            <a:xfrm>
              <a:off x="11436986" y="3153832"/>
              <a:ext cx="777240" cy="606425"/>
            </a:xfrm>
            <a:prstGeom prst="rect">
              <a:avLst/>
            </a:prstGeom>
          </p:spPr>
        </p:pic>
      </p:grpSp>
      <p:sp>
        <p:nvSpPr>
          <p:cNvPr id="2" name="Title Placeholder 1"/>
          <p:cNvSpPr>
            <a:spLocks noGrp="1"/>
          </p:cNvSpPr>
          <p:nvPr>
            <p:ph type="title"/>
          </p:nvPr>
        </p:nvSpPr>
        <p:spPr>
          <a:xfrm>
            <a:off x="1295402" y="982132"/>
            <a:ext cx="9601196" cy="1303867"/>
          </a:xfrm>
          <a:prstGeom prst="rect">
            <a:avLst/>
          </a:prstGeom>
          <a:effectLst/>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1295401" y="2556932"/>
            <a:ext cx="9601196" cy="3318936"/>
          </a:xfrm>
          <a:prstGeom prst="rect">
            <a:avLst/>
          </a:prstGeom>
        </p:spPr>
        <p:txBody>
          <a:bodyPr vert="horz" lIns="91440" tIns="45720" rIns="91440" bIns="45720" rtlCol="0" anchor="t">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677501" y="5969000"/>
            <a:ext cx="1600200" cy="279400"/>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F48D4658-3164-42CF-85C7-479D48728EC3}" type="datetimeFigureOut">
              <a:rPr lang="en-US" smtClean="0"/>
              <a:pPr/>
              <a:t>4/17/2024</a:t>
            </a:fld>
            <a:endParaRPr lang="en-US"/>
          </a:p>
        </p:txBody>
      </p:sp>
      <p:sp>
        <p:nvSpPr>
          <p:cNvPr id="5" name="Footer Placeholder 4"/>
          <p:cNvSpPr>
            <a:spLocks noGrp="1"/>
          </p:cNvSpPr>
          <p:nvPr>
            <p:ph type="ftr" sz="quarter" idx="3"/>
          </p:nvPr>
        </p:nvSpPr>
        <p:spPr>
          <a:xfrm>
            <a:off x="1295401" y="5969000"/>
            <a:ext cx="7305900" cy="279400"/>
          </a:xfrm>
          <a:prstGeom prst="rect">
            <a:avLst/>
          </a:prstGeom>
        </p:spPr>
        <p:txBody>
          <a:bodyPr vert="horz" lIns="91440" tIns="45720" rIns="91440" bIns="45720" rtlCol="0" anchor="ctr"/>
          <a:lstStyle>
            <a:lvl1pPr algn="l">
              <a:defRPr sz="1000" b="0" i="0">
                <a:solidFill>
                  <a:schemeClr val="tx1"/>
                </a:solidFill>
                <a:effectLst/>
                <a:latin typeface="+mn-lt"/>
              </a:defRPr>
            </a:lvl1pPr>
          </a:lstStyle>
          <a:p>
            <a:endParaRPr lang="en-US"/>
          </a:p>
        </p:txBody>
      </p:sp>
      <p:sp>
        <p:nvSpPr>
          <p:cNvPr id="6" name="Slide Number Placeholder 5"/>
          <p:cNvSpPr>
            <a:spLocks noGrp="1"/>
          </p:cNvSpPr>
          <p:nvPr>
            <p:ph type="sldNum" sz="quarter" idx="4"/>
          </p:nvPr>
        </p:nvSpPr>
        <p:spPr>
          <a:xfrm>
            <a:off x="10353901" y="5969000"/>
            <a:ext cx="542697" cy="279400"/>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673FC50D-A940-4F27-AE16-16AA0652498C}" type="slidenum">
              <a:rPr lang="en-US" smtClean="0"/>
              <a:pPr/>
              <a:t>‹#›</a:t>
            </a:fld>
            <a:endParaRPr lang="en-US"/>
          </a:p>
        </p:txBody>
      </p:sp>
    </p:spTree>
    <p:extLst>
      <p:ext uri="{BB962C8B-B14F-4D97-AF65-F5344CB8AC3E}">
        <p14:creationId xmlns:p14="http://schemas.microsoft.com/office/powerpoint/2010/main" val="457873367"/>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Lst>
  <p:txStyles>
    <p:titleStyle>
      <a:lvl1pPr algn="ctr" defTabSz="457200" rtl="0" eaLnBrk="1" latinLnBrk="0" hangingPunct="1">
        <a:spcBef>
          <a:spcPct val="0"/>
        </a:spcBef>
        <a:buNone/>
        <a:defRPr sz="4400" kern="1200" cap="none">
          <a:ln w="3175" cmpd="sng">
            <a:noFill/>
          </a:ln>
          <a:solidFill>
            <a:schemeClr val="tx1">
              <a:lumMod val="85000"/>
              <a:lumOff val="15000"/>
            </a:schemeClr>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85750" indent="-285750" algn="l" defTabSz="457200" rtl="0"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hyperlink" Target="https://www.verywellmind.com/what-can-changing-jobs-do-for-you-5222432" TargetMode="External"/><Relationship Id="rId2" Type="http://schemas.openxmlformats.org/officeDocument/2006/relationships/hyperlink" Target="https://www.verywellmind.com/what-to-do-if-you-are-experiencing-burnout-5216152" TargetMode="External"/><Relationship Id="rId1" Type="http://schemas.openxmlformats.org/officeDocument/2006/relationships/slideLayout" Target="../slideLayouts/slideLayout2.xml"/><Relationship Id="rId4" Type="http://schemas.openxmlformats.org/officeDocument/2006/relationships/hyperlink" Target="https://www.verywellmind.com/the-best-way-to-switch-tasks-to-avoid-burnout-5095637" TargetMode="Externa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image" Target="../media/image10.png"/><Relationship Id="rId7" Type="http://schemas.openxmlformats.org/officeDocument/2006/relationships/image" Target="../media/image14.png"/><Relationship Id="rId2" Type="http://schemas.openxmlformats.org/officeDocument/2006/relationships/image" Target="../media/image9.png"/><Relationship Id="rId1" Type="http://schemas.openxmlformats.org/officeDocument/2006/relationships/slideLayout" Target="../slideLayouts/slideLayout2.xml"/><Relationship Id="rId6" Type="http://schemas.openxmlformats.org/officeDocument/2006/relationships/image" Target="../media/image13.png"/><Relationship Id="rId5" Type="http://schemas.openxmlformats.org/officeDocument/2006/relationships/image" Target="../media/image12.png"/><Relationship Id="rId10" Type="http://schemas.openxmlformats.org/officeDocument/2006/relationships/image" Target="../media/image17.png"/><Relationship Id="rId4" Type="http://schemas.openxmlformats.org/officeDocument/2006/relationships/image" Target="../media/image11.png"/><Relationship Id="rId9" Type="http://schemas.openxmlformats.org/officeDocument/2006/relationships/image" Target="../media/image16.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4D751F-E95C-4E4F-8845-73E0197BC66B}"/>
              </a:ext>
            </a:extLst>
          </p:cNvPr>
          <p:cNvSpPr>
            <a:spLocks noGrp="1"/>
          </p:cNvSpPr>
          <p:nvPr>
            <p:ph type="ctrTitle"/>
          </p:nvPr>
        </p:nvSpPr>
        <p:spPr/>
        <p:txBody>
          <a:bodyPr/>
          <a:lstStyle/>
          <a:p>
            <a:r>
              <a:rPr lang="en-US" sz="4000" b="1" dirty="0">
                <a:ln>
                  <a:noFill/>
                </a:ln>
                <a:solidFill>
                  <a:prstClr val="black">
                    <a:lumMod val="85000"/>
                    <a:lumOff val="15000"/>
                  </a:prstClr>
                </a:solidFill>
                <a:ea typeface="+mn-ea"/>
                <a:cs typeface="+mn-cs"/>
              </a:rPr>
              <a:t>Burnout syndrome</a:t>
            </a:r>
            <a:endParaRPr lang="en-US" sz="4000" b="1" dirty="0"/>
          </a:p>
        </p:txBody>
      </p:sp>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571866" y="198438"/>
            <a:ext cx="2974975" cy="27066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72323700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400" dirty="0">
                <a:ln>
                  <a:noFill/>
                </a:ln>
                <a:solidFill>
                  <a:schemeClr val="tx1"/>
                </a:solidFill>
                <a:ea typeface="+mn-ea"/>
                <a:cs typeface="+mn-cs"/>
              </a:rPr>
              <a:t>Who are</a:t>
            </a:r>
            <a:r>
              <a:rPr lang="sr-Cyrl-RS" sz="2400" dirty="0">
                <a:ln>
                  <a:noFill/>
                </a:ln>
                <a:solidFill>
                  <a:schemeClr val="tx1"/>
                </a:solidFill>
                <a:ea typeface="+mn-ea"/>
                <a:cs typeface="+mn-cs"/>
              </a:rPr>
              <a:t> р</a:t>
            </a:r>
            <a:r>
              <a:rPr lang="en-US" sz="2400" dirty="0" err="1">
                <a:ln>
                  <a:noFill/>
                </a:ln>
                <a:solidFill>
                  <a:schemeClr val="tx1"/>
                </a:solidFill>
                <a:ea typeface="+mn-ea"/>
                <a:cs typeface="+mn-cs"/>
              </a:rPr>
              <a:t>ioneers</a:t>
            </a:r>
            <a:r>
              <a:rPr lang="en-US" sz="2400" dirty="0">
                <a:ln>
                  <a:noFill/>
                </a:ln>
                <a:solidFill>
                  <a:schemeClr val="tx1"/>
                </a:solidFill>
                <a:ea typeface="+mn-ea"/>
                <a:cs typeface="+mn-cs"/>
              </a:rPr>
              <a:t> in defining the phenomenon of burnout at work</a:t>
            </a:r>
            <a:endParaRPr lang="en-US" dirty="0">
              <a:solidFill>
                <a:schemeClr val="tx1"/>
              </a:solidFill>
            </a:endParaRPr>
          </a:p>
        </p:txBody>
      </p:sp>
      <p:sp>
        <p:nvSpPr>
          <p:cNvPr id="3" name="Content Placeholder 2"/>
          <p:cNvSpPr>
            <a:spLocks noGrp="1"/>
          </p:cNvSpPr>
          <p:nvPr>
            <p:ph idx="1"/>
          </p:nvPr>
        </p:nvSpPr>
        <p:spPr/>
        <p:txBody>
          <a:bodyPr/>
          <a:lstStyle/>
          <a:p>
            <a:r>
              <a:rPr lang="en-US" dirty="0">
                <a:solidFill>
                  <a:srgbClr val="FF0000"/>
                </a:solidFill>
              </a:rPr>
              <a:t>Pioneers</a:t>
            </a:r>
            <a:r>
              <a:rPr lang="en-US" dirty="0"/>
              <a:t> in </a:t>
            </a:r>
            <a:r>
              <a:rPr lang="en-US" dirty="0">
                <a:solidFill>
                  <a:srgbClr val="FF0000"/>
                </a:solidFill>
              </a:rPr>
              <a:t>defining</a:t>
            </a:r>
            <a:r>
              <a:rPr lang="en-US" dirty="0"/>
              <a:t> the phenomenon of burnout at work are </a:t>
            </a:r>
            <a:r>
              <a:rPr lang="en-US" dirty="0" err="1"/>
              <a:t>Freudenberger</a:t>
            </a:r>
            <a:r>
              <a:rPr lang="en-US" dirty="0"/>
              <a:t> and </a:t>
            </a:r>
            <a:r>
              <a:rPr lang="en-US" dirty="0" err="1"/>
              <a:t>Maslach</a:t>
            </a:r>
            <a:r>
              <a:rPr lang="en-US" dirty="0"/>
              <a:t>. </a:t>
            </a:r>
          </a:p>
          <a:p>
            <a:r>
              <a:rPr lang="en-US" dirty="0"/>
              <a:t>The term was used to describe the effects of the stress and high ideals of people who worked in the "helping" professions.</a:t>
            </a:r>
          </a:p>
        </p:txBody>
      </p:sp>
      <p:sp>
        <p:nvSpPr>
          <p:cNvPr id="4" name="AutoShape 2" descr="Burnout: Symptoms, Management, and Prevention | Psych Central"/>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Tree>
    <p:extLst>
      <p:ext uri="{BB962C8B-B14F-4D97-AF65-F5344CB8AC3E}">
        <p14:creationId xmlns:p14="http://schemas.microsoft.com/office/powerpoint/2010/main" val="349140369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The </a:t>
            </a:r>
            <a:r>
              <a:rPr lang="en-US" dirty="0" err="1"/>
              <a:t>etiopathogenesis</a:t>
            </a:r>
            <a:r>
              <a:rPr lang="en-US" dirty="0"/>
              <a:t> of the burnout syndrome </a:t>
            </a:r>
          </a:p>
        </p:txBody>
      </p:sp>
      <p:sp>
        <p:nvSpPr>
          <p:cNvPr id="3" name="Content Placeholder 2"/>
          <p:cNvSpPr>
            <a:spLocks noGrp="1"/>
          </p:cNvSpPr>
          <p:nvPr>
            <p:ph idx="1"/>
          </p:nvPr>
        </p:nvSpPr>
        <p:spPr/>
        <p:txBody>
          <a:bodyPr/>
          <a:lstStyle/>
          <a:p>
            <a:r>
              <a:rPr lang="en-US" dirty="0"/>
              <a:t>The </a:t>
            </a:r>
            <a:r>
              <a:rPr lang="en-US" dirty="0" err="1"/>
              <a:t>etiopathogenesis</a:t>
            </a:r>
            <a:r>
              <a:rPr lang="en-US" dirty="0"/>
              <a:t> of the burnout syndrome is generally considered to be an extended "negative stress" and is a key factor in its formation, while the characteristics of individuals and the inability to successfully overcome it also play an important role. </a:t>
            </a:r>
          </a:p>
          <a:p>
            <a:r>
              <a:rPr lang="en-US" dirty="0"/>
              <a:t>Other important pathogenic factors that can be identified are "slavery to daily routine" or "disappointment due to excessive expectations</a:t>
            </a:r>
          </a:p>
        </p:txBody>
      </p:sp>
    </p:spTree>
    <p:extLst>
      <p:ext uri="{BB962C8B-B14F-4D97-AF65-F5344CB8AC3E}">
        <p14:creationId xmlns:p14="http://schemas.microsoft.com/office/powerpoint/2010/main" val="159016343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Latn-RS" dirty="0"/>
              <a:t>B</a:t>
            </a:r>
            <a:r>
              <a:rPr lang="pt-BR" dirty="0"/>
              <a:t>urnout as a “professional phenomenon”</a:t>
            </a:r>
            <a:endParaRPr lang="en-US" dirty="0"/>
          </a:p>
        </p:txBody>
      </p:sp>
      <p:sp>
        <p:nvSpPr>
          <p:cNvPr id="3" name="Content Placeholder 2"/>
          <p:cNvSpPr>
            <a:spLocks noGrp="1"/>
          </p:cNvSpPr>
          <p:nvPr>
            <p:ph idx="1"/>
          </p:nvPr>
        </p:nvSpPr>
        <p:spPr/>
        <p:txBody>
          <a:bodyPr/>
          <a:lstStyle/>
          <a:p>
            <a:r>
              <a:rPr lang="en-US" dirty="0"/>
              <a:t>The World Health Organization (WHO) has formally recognized burnout as a “professional phenomenon” within the ambit of the International Classification of Diseases 11th Revision, thus acknowledging its gravity as a pertinent health concern.</a:t>
            </a:r>
          </a:p>
        </p:txBody>
      </p:sp>
      <p:pic>
        <p:nvPicPr>
          <p:cNvPr id="819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071936" y="4325049"/>
            <a:ext cx="3121025" cy="1457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15084040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r>
              <a:rPr lang="en-US" dirty="0"/>
              <a:t>It is considered an individual's response to prolonged work-related stress, which in turn affects job satisfaction and can affect productivity, performance, turnover and well-being among workers.</a:t>
            </a:r>
          </a:p>
          <a:p>
            <a:r>
              <a:rPr lang="en-US" dirty="0"/>
              <a:t>Research has confirmed that prolonged exposure to stress at work is associated with burnout, through active interaction between the individual and his work environment. During such an interaction, environmental demands that exceed individual resources may be perceived as stressful and result in negative outcomes such as low job satisfaction, burnout, and illness.</a:t>
            </a:r>
          </a:p>
        </p:txBody>
      </p:sp>
    </p:spTree>
    <p:extLst>
      <p:ext uri="{BB962C8B-B14F-4D97-AF65-F5344CB8AC3E}">
        <p14:creationId xmlns:p14="http://schemas.microsoft.com/office/powerpoint/2010/main" val="351543140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fontScale="92500" lnSpcReduction="20000"/>
          </a:bodyPr>
          <a:lstStyle/>
          <a:p>
            <a:r>
              <a:rPr lang="en-US" dirty="0" err="1"/>
              <a:t>Maslac</a:t>
            </a:r>
            <a:r>
              <a:rPr lang="en-US" dirty="0"/>
              <a:t> theorized that burnout is a condition that results from a prolonged mismatch between a person and at least one of the following six dimensions of work: </a:t>
            </a:r>
            <a:r>
              <a:rPr lang="en-US" b="1" i="1" dirty="0"/>
              <a:t>workload </a:t>
            </a:r>
            <a:r>
              <a:rPr lang="en-US" dirty="0"/>
              <a:t>(excessive workload and demands, so that recovery cannot be achieved), </a:t>
            </a:r>
            <a:r>
              <a:rPr lang="en-US" b="1" i="1" dirty="0"/>
              <a:t>control</a:t>
            </a:r>
            <a:r>
              <a:rPr lang="en-US" dirty="0"/>
              <a:t> (employees do not have sufficient control over the resources required to complete their work), </a:t>
            </a:r>
            <a:r>
              <a:rPr lang="en-US" b="1" i="1" dirty="0"/>
              <a:t>reward </a:t>
            </a:r>
            <a:r>
              <a:rPr lang="en-US" dirty="0"/>
              <a:t>(lack of adequate reward for work done), </a:t>
            </a:r>
            <a:r>
              <a:rPr lang="en-US" b="1" i="1" dirty="0"/>
              <a:t>community</a:t>
            </a:r>
            <a:r>
              <a:rPr lang="en-US" dirty="0"/>
              <a:t> (employees do not experience a sense of positive connection with their colleagues and managers, which leads to frustration and reduces the likelihood of social support), </a:t>
            </a:r>
            <a:r>
              <a:rPr lang="en-US" b="1" i="1" dirty="0"/>
              <a:t>fairness</a:t>
            </a:r>
            <a:r>
              <a:rPr lang="en-US" dirty="0"/>
              <a:t> (a person who perceives unfairness in the workplace, including inequity in workloads and wages), </a:t>
            </a:r>
            <a:r>
              <a:rPr lang="en-US" b="1" i="1" dirty="0"/>
              <a:t>values</a:t>
            </a:r>
            <a:r>
              <a:rPr lang="en-US" dirty="0"/>
              <a:t> ​​(employees feel constrained by work to act against their own values ​​and aspirations or when they experience conflicts between values ​​within the organization).</a:t>
            </a:r>
          </a:p>
        </p:txBody>
      </p:sp>
    </p:spTree>
    <p:extLst>
      <p:ext uri="{BB962C8B-B14F-4D97-AF65-F5344CB8AC3E}">
        <p14:creationId xmlns:p14="http://schemas.microsoft.com/office/powerpoint/2010/main" val="103132517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r>
              <a:rPr lang="en-US" dirty="0"/>
              <a:t>Some have suggested that burnout occurs when individuals exhaust their resources due to prolonged exposure to emotionally demanding circumstances in both work and life environments, suggesting that burnout is not an exclusively occupational syndrome.</a:t>
            </a:r>
          </a:p>
        </p:txBody>
      </p:sp>
    </p:spTree>
    <p:extLst>
      <p:ext uri="{BB962C8B-B14F-4D97-AF65-F5344CB8AC3E}">
        <p14:creationId xmlns:p14="http://schemas.microsoft.com/office/powerpoint/2010/main" val="350243150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r>
              <a:rPr lang="en-US" dirty="0"/>
              <a:t>Burnout can have a number of adverse consequences for organizations and individuals, such as increased staff turnover, absenteeism, illness, injury and accidents, low productivity, and interpersonal and organizational conflict.</a:t>
            </a:r>
          </a:p>
        </p:txBody>
      </p:sp>
    </p:spTree>
    <p:extLst>
      <p:ext uri="{BB962C8B-B14F-4D97-AF65-F5344CB8AC3E}">
        <p14:creationId xmlns:p14="http://schemas.microsoft.com/office/powerpoint/2010/main" val="346973459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r>
              <a:rPr lang="en-US" dirty="0"/>
              <a:t>Healthcare workers are at high risk of developing burnout.</a:t>
            </a:r>
          </a:p>
          <a:p>
            <a:r>
              <a:rPr lang="en-US" dirty="0"/>
              <a:t>Burnout among healthcare workers is one of the new challenges affecting healthcare systems.</a:t>
            </a:r>
          </a:p>
          <a:p>
            <a:r>
              <a:rPr lang="en-US" dirty="0"/>
              <a:t>Health care workers may develop symptoms such as anxiety, irritability, mood swings, insomnia, depression, and feelings of failure as a result of burnout.</a:t>
            </a:r>
          </a:p>
        </p:txBody>
      </p:sp>
    </p:spTree>
    <p:extLst>
      <p:ext uri="{BB962C8B-B14F-4D97-AF65-F5344CB8AC3E}">
        <p14:creationId xmlns:p14="http://schemas.microsoft.com/office/powerpoint/2010/main" val="29405921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r>
              <a:rPr lang="en-US" dirty="0"/>
              <a:t>The term burnout was coined by </a:t>
            </a:r>
            <a:r>
              <a:rPr lang="en-US" dirty="0" err="1"/>
              <a:t>Freudenberger</a:t>
            </a:r>
            <a:r>
              <a:rPr lang="en-US" dirty="0"/>
              <a:t> in 1974 when he observed a loss of motivation and reduced commitment among volunteers in a mental health clinic.</a:t>
            </a:r>
          </a:p>
          <a:p>
            <a:r>
              <a:rPr lang="en-US" dirty="0" err="1"/>
              <a:t>Maslach</a:t>
            </a:r>
            <a:r>
              <a:rPr lang="en-US" dirty="0"/>
              <a:t> developed a scale, the </a:t>
            </a:r>
            <a:r>
              <a:rPr lang="en-US" dirty="0" err="1"/>
              <a:t>Maslach</a:t>
            </a:r>
            <a:r>
              <a:rPr lang="en-US" dirty="0"/>
              <a:t> Burnout Inventory (MBI), which is internationally the most widely used instrument for measuring burnout.</a:t>
            </a:r>
          </a:p>
        </p:txBody>
      </p:sp>
    </p:spTree>
    <p:extLst>
      <p:ext uri="{BB962C8B-B14F-4D97-AF65-F5344CB8AC3E}">
        <p14:creationId xmlns:p14="http://schemas.microsoft.com/office/powerpoint/2010/main" val="105388880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r>
              <a:rPr lang="en-US" dirty="0"/>
              <a:t>According to </a:t>
            </a:r>
            <a:r>
              <a:rPr lang="en-US" dirty="0" err="1"/>
              <a:t>Maslach's</a:t>
            </a:r>
            <a:r>
              <a:rPr lang="en-US" dirty="0"/>
              <a:t> conceptualization, burnout is a response to excessive stress at work, which is characterized by a feeling of emotional exhaustion and a lack of emotional resources - emotional exhaustion; negative and detached response to other people and loss of idealism—depersonalization; and a decrease in the sense of competence and performance at work - reduced personal achievement.</a:t>
            </a:r>
          </a:p>
        </p:txBody>
      </p:sp>
    </p:spTree>
    <p:extLst>
      <p:ext uri="{BB962C8B-B14F-4D97-AF65-F5344CB8AC3E}">
        <p14:creationId xmlns:p14="http://schemas.microsoft.com/office/powerpoint/2010/main" val="124234893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How to </a:t>
            </a:r>
            <a:r>
              <a:rPr lang="en-US" dirty="0">
                <a:solidFill>
                  <a:srgbClr val="FF0000"/>
                </a:solidFill>
              </a:rPr>
              <a:t>define</a:t>
            </a:r>
            <a:r>
              <a:rPr lang="en-US" dirty="0"/>
              <a:t> burnout syndrome</a:t>
            </a:r>
            <a:r>
              <a:rPr lang="sr-Cyrl-RS" dirty="0"/>
              <a:t>?</a:t>
            </a:r>
            <a:endParaRPr lang="en-US" dirty="0"/>
          </a:p>
        </p:txBody>
      </p:sp>
      <p:sp>
        <p:nvSpPr>
          <p:cNvPr id="3" name="Content Placeholder 2"/>
          <p:cNvSpPr>
            <a:spLocks noGrp="1"/>
          </p:cNvSpPr>
          <p:nvPr>
            <p:ph idx="1"/>
          </p:nvPr>
        </p:nvSpPr>
        <p:spPr/>
        <p:txBody>
          <a:bodyPr/>
          <a:lstStyle/>
          <a:p>
            <a:r>
              <a:rPr lang="en-US" dirty="0"/>
              <a:t>Burnout syndrome at work is </a:t>
            </a:r>
            <a:r>
              <a:rPr lang="en-US" dirty="0">
                <a:solidFill>
                  <a:srgbClr val="FF0000"/>
                </a:solidFill>
              </a:rPr>
              <a:t>defined</a:t>
            </a:r>
            <a:r>
              <a:rPr lang="en-US" dirty="0"/>
              <a:t> as a state of physical, emotional and mental exhaustion caused by long-term involvement in emotionally demanding situations.</a:t>
            </a:r>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177600" y="3917188"/>
            <a:ext cx="2714625" cy="1809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26579419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r>
              <a:rPr lang="en-US" dirty="0"/>
              <a:t>The evidence suggests that burnout symptoms among healthcare workers are elevated across all specialties and in all countries. </a:t>
            </a:r>
            <a:endParaRPr lang="sr-Cyrl-RS" dirty="0"/>
          </a:p>
          <a:p>
            <a:r>
              <a:rPr lang="en-US" dirty="0"/>
              <a:t>However, significant disparities have been observed among geographic regions, specialties, and burnout measurement methodologies. It has been ascertained that registered nurses experience a higher level of burnout compared to other healthcare professionals due to the nature of their profession.</a:t>
            </a:r>
          </a:p>
        </p:txBody>
      </p:sp>
    </p:spTree>
    <p:extLst>
      <p:ext uri="{BB962C8B-B14F-4D97-AF65-F5344CB8AC3E}">
        <p14:creationId xmlns:p14="http://schemas.microsoft.com/office/powerpoint/2010/main" val="84881615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r>
              <a:rPr lang="en-US" dirty="0"/>
              <a:t>Nursing and doctors is considered to be a high-risk profession due to daily exposure to difficult situations such as death and pain care. </a:t>
            </a:r>
            <a:endParaRPr lang="sr-Cyrl-RS" dirty="0"/>
          </a:p>
          <a:p>
            <a:r>
              <a:rPr lang="en-US" dirty="0"/>
              <a:t>In other words, intensive care units (ICU) can be stressful due to high levels of mortality, critical medical conditions, and ethical dilemmas.</a:t>
            </a:r>
          </a:p>
        </p:txBody>
      </p:sp>
    </p:spTree>
    <p:extLst>
      <p:ext uri="{BB962C8B-B14F-4D97-AF65-F5344CB8AC3E}">
        <p14:creationId xmlns:p14="http://schemas.microsoft.com/office/powerpoint/2010/main" val="268392829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r>
              <a:rPr lang="en-US" dirty="0"/>
              <a:t>The concept of burnout in health care emerged in the late 1960s as a way to describe the emotional and psychological stress experienced by clinic staff caring for structurally vulnerable patients.</a:t>
            </a:r>
          </a:p>
        </p:txBody>
      </p:sp>
    </p:spTree>
    <p:extLst>
      <p:ext uri="{BB962C8B-B14F-4D97-AF65-F5344CB8AC3E}">
        <p14:creationId xmlns:p14="http://schemas.microsoft.com/office/powerpoint/2010/main" val="279395605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r>
              <a:rPr lang="en-US" dirty="0"/>
              <a:t>For instance, a 2019 National Physician Burnout, Depression, and Suicide Report found that 44% of physicians experience burnout.</a:t>
            </a:r>
            <a:r>
              <a:rPr lang="en-US" baseline="30000" dirty="0"/>
              <a:t>7</a:t>
            </a:r>
            <a:r>
              <a:rPr lang="en-US" dirty="0"/>
              <a:t> Of course, it's not just physicians who are burning out. Workers in every industry at every level are at potential risk.</a:t>
            </a:r>
          </a:p>
        </p:txBody>
      </p:sp>
    </p:spTree>
    <p:extLst>
      <p:ext uri="{BB962C8B-B14F-4D97-AF65-F5344CB8AC3E}">
        <p14:creationId xmlns:p14="http://schemas.microsoft.com/office/powerpoint/2010/main" val="184924900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24125" y="1050925"/>
            <a:ext cx="7143750" cy="4762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54879948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solidFill>
                  <a:srgbClr val="212121"/>
                </a:solidFill>
                <a:latin typeface="FS Albert Extra Bold"/>
              </a:rPr>
              <a:t>Prevention and Treatment of Burnout syndrome</a:t>
            </a:r>
            <a:endParaRPr lang="en-US" dirty="0"/>
          </a:p>
        </p:txBody>
      </p:sp>
      <p:sp>
        <p:nvSpPr>
          <p:cNvPr id="3" name="Content Placeholder 2"/>
          <p:cNvSpPr>
            <a:spLocks noGrp="1"/>
          </p:cNvSpPr>
          <p:nvPr>
            <p:ph idx="1"/>
          </p:nvPr>
        </p:nvSpPr>
        <p:spPr/>
        <p:txBody>
          <a:bodyPr>
            <a:normAutofit fontScale="92500" lnSpcReduction="20000"/>
          </a:bodyPr>
          <a:lstStyle/>
          <a:p>
            <a:pPr fontAlgn="base"/>
            <a:r>
              <a:rPr lang="en-US" dirty="0">
                <a:solidFill>
                  <a:srgbClr val="212121"/>
                </a:solidFill>
                <a:latin typeface="Merriweather"/>
              </a:rPr>
              <a:t>Although the term "burnout" suggests that this may be a permanent condition, it is reversible. If you are </a:t>
            </a:r>
            <a:r>
              <a:rPr lang="en-US" u="sng" dirty="0">
                <a:solidFill>
                  <a:srgbClr val="1A55AD"/>
                </a:solidFill>
                <a:latin typeface="Merriweather"/>
                <a:hlinkClick r:id="rId2"/>
              </a:rPr>
              <a:t>feeling burned out</a:t>
            </a:r>
            <a:r>
              <a:rPr lang="en-US" dirty="0">
                <a:solidFill>
                  <a:srgbClr val="212121"/>
                </a:solidFill>
                <a:latin typeface="Merriweather"/>
              </a:rPr>
              <a:t>, you may need to make some changes to your work environment.</a:t>
            </a:r>
          </a:p>
          <a:p>
            <a:pPr fontAlgn="base"/>
            <a:r>
              <a:rPr lang="en-US" dirty="0">
                <a:solidFill>
                  <a:srgbClr val="212121"/>
                </a:solidFill>
                <a:latin typeface="Merriweather"/>
              </a:rPr>
              <a:t>Approaching human resources about problems you're having or talking to a supervisor could be helpful if the company is invested in creating a healthier work environment. </a:t>
            </a:r>
            <a:endParaRPr lang="sr-Latn-RS" dirty="0">
              <a:solidFill>
                <a:srgbClr val="212121"/>
              </a:solidFill>
              <a:latin typeface="Merriweather"/>
            </a:endParaRPr>
          </a:p>
          <a:p>
            <a:pPr fontAlgn="base"/>
            <a:r>
              <a:rPr lang="en-US" dirty="0">
                <a:solidFill>
                  <a:srgbClr val="212121"/>
                </a:solidFill>
                <a:latin typeface="Merriweather"/>
              </a:rPr>
              <a:t>In some cases, a change in position or </a:t>
            </a:r>
            <a:r>
              <a:rPr lang="en-US" u="sng" dirty="0">
                <a:solidFill>
                  <a:srgbClr val="1A55AD"/>
                </a:solidFill>
                <a:latin typeface="Merriweather"/>
                <a:hlinkClick r:id="rId3"/>
              </a:rPr>
              <a:t>a new job</a:t>
            </a:r>
            <a:r>
              <a:rPr lang="en-US" dirty="0">
                <a:solidFill>
                  <a:srgbClr val="212121"/>
                </a:solidFill>
                <a:latin typeface="Merriweather"/>
              </a:rPr>
              <a:t> altogether may be necessary to begin to recover from burnout. If you can't switch jobs, it may help to at least </a:t>
            </a:r>
            <a:r>
              <a:rPr lang="en-US" u="sng" dirty="0">
                <a:solidFill>
                  <a:srgbClr val="1A55AD"/>
                </a:solidFill>
                <a:latin typeface="Merriweather"/>
                <a:hlinkClick r:id="rId4"/>
              </a:rPr>
              <a:t>switch tasks</a:t>
            </a:r>
            <a:r>
              <a:rPr lang="en-US" dirty="0">
                <a:solidFill>
                  <a:srgbClr val="212121"/>
                </a:solidFill>
                <a:latin typeface="Merriweather"/>
              </a:rPr>
              <a:t>.</a:t>
            </a:r>
          </a:p>
          <a:p>
            <a:endParaRPr lang="en-US" dirty="0"/>
          </a:p>
        </p:txBody>
      </p:sp>
    </p:spTree>
    <p:extLst>
      <p:ext uri="{BB962C8B-B14F-4D97-AF65-F5344CB8AC3E}">
        <p14:creationId xmlns:p14="http://schemas.microsoft.com/office/powerpoint/2010/main" val="159282474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lvl="0" fontAlgn="base">
              <a:buClr>
                <a:srgbClr val="83992A"/>
              </a:buClr>
            </a:pPr>
            <a:r>
              <a:rPr lang="en-US" sz="2000" dirty="0">
                <a:solidFill>
                  <a:srgbClr val="212121"/>
                </a:solidFill>
                <a:latin typeface="Merriweather"/>
              </a:rPr>
              <a:t>It can also be helpful to develop clear strategies to help you manage your stress. </a:t>
            </a:r>
            <a:endParaRPr lang="sr-Latn-RS" sz="2000" dirty="0">
              <a:solidFill>
                <a:srgbClr val="212121"/>
              </a:solidFill>
              <a:latin typeface="Merriweather"/>
            </a:endParaRPr>
          </a:p>
          <a:p>
            <a:pPr lvl="0" fontAlgn="base">
              <a:buClr>
                <a:srgbClr val="83992A"/>
              </a:buClr>
            </a:pPr>
            <a:r>
              <a:rPr lang="en-US" sz="2000" u="sng" dirty="0">
                <a:solidFill>
                  <a:srgbClr val="1A55AD"/>
                </a:solidFill>
                <a:latin typeface="Merriweather"/>
              </a:rPr>
              <a:t>Self-care strategies</a:t>
            </a:r>
            <a:r>
              <a:rPr lang="en-US" sz="2000" dirty="0">
                <a:solidFill>
                  <a:srgbClr val="212121"/>
                </a:solidFill>
                <a:latin typeface="Merriweather"/>
              </a:rPr>
              <a:t> like eating a healthy diet, getting plenty of exercise, and engaging in healthy sleep habits may help reduce some of the effects of a high-stress job.</a:t>
            </a:r>
          </a:p>
          <a:p>
            <a:pPr lvl="0" fontAlgn="base">
              <a:buClr>
                <a:srgbClr val="83992A"/>
              </a:buClr>
            </a:pPr>
            <a:r>
              <a:rPr lang="en-US" sz="2000" dirty="0">
                <a:solidFill>
                  <a:srgbClr val="212121"/>
                </a:solidFill>
                <a:latin typeface="Merriweather"/>
              </a:rPr>
              <a:t>A vacation may offer you some </a:t>
            </a:r>
            <a:r>
              <a:rPr lang="en-US" sz="2000" u="sng" dirty="0">
                <a:solidFill>
                  <a:srgbClr val="1A55AD"/>
                </a:solidFill>
                <a:latin typeface="Merriweather"/>
              </a:rPr>
              <a:t>temporary relief</a:t>
            </a:r>
            <a:r>
              <a:rPr lang="en-US" sz="2000" dirty="0">
                <a:solidFill>
                  <a:srgbClr val="212121"/>
                </a:solidFill>
                <a:latin typeface="Merriweather"/>
              </a:rPr>
              <a:t> too, but a week away from the office won't be enough to help you beat burnout. Regularly scheduled breaks from work, along with daily renewal exercises, can be key to helping you combat burnout.</a:t>
            </a:r>
          </a:p>
          <a:p>
            <a:endParaRPr lang="en-US" sz="2000" dirty="0"/>
          </a:p>
        </p:txBody>
      </p:sp>
      <p:sp>
        <p:nvSpPr>
          <p:cNvPr id="4" name="Title 1"/>
          <p:cNvSpPr>
            <a:spLocks noGrp="1"/>
          </p:cNvSpPr>
          <p:nvPr>
            <p:ph type="title"/>
          </p:nvPr>
        </p:nvSpPr>
        <p:spPr/>
        <p:txBody>
          <a:bodyPr>
            <a:normAutofit fontScale="90000"/>
          </a:bodyPr>
          <a:lstStyle/>
          <a:p>
            <a:r>
              <a:rPr lang="en-US" dirty="0">
                <a:solidFill>
                  <a:srgbClr val="212121"/>
                </a:solidFill>
                <a:latin typeface="FS Albert Extra Bold"/>
              </a:rPr>
              <a:t>Prevention and Treatment of Burnout syndrome</a:t>
            </a:r>
            <a:endParaRPr lang="en-US" dirty="0"/>
          </a:p>
        </p:txBody>
      </p:sp>
    </p:spTree>
    <p:extLst>
      <p:ext uri="{BB962C8B-B14F-4D97-AF65-F5344CB8AC3E}">
        <p14:creationId xmlns:p14="http://schemas.microsoft.com/office/powerpoint/2010/main" val="202564331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2353056" y="2609088"/>
            <a:ext cx="7254240" cy="35722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itle 1"/>
          <p:cNvSpPr>
            <a:spLocks noGrp="1"/>
          </p:cNvSpPr>
          <p:nvPr>
            <p:ph type="title"/>
          </p:nvPr>
        </p:nvSpPr>
        <p:spPr/>
        <p:txBody>
          <a:bodyPr>
            <a:normAutofit fontScale="90000"/>
          </a:bodyPr>
          <a:lstStyle/>
          <a:p>
            <a:r>
              <a:rPr lang="en-US" dirty="0">
                <a:solidFill>
                  <a:srgbClr val="212121"/>
                </a:solidFill>
                <a:latin typeface="FS Albert Extra Bold"/>
              </a:rPr>
              <a:t>Prevention and Treatment of Burnout syndrome</a:t>
            </a:r>
            <a:endParaRPr lang="en-US" dirty="0"/>
          </a:p>
        </p:txBody>
      </p:sp>
    </p:spTree>
    <p:extLst>
      <p:ext uri="{BB962C8B-B14F-4D97-AF65-F5344CB8AC3E}">
        <p14:creationId xmlns:p14="http://schemas.microsoft.com/office/powerpoint/2010/main" val="336898745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a:extLst>
              <a:ext uri="{FF2B5EF4-FFF2-40B4-BE49-F238E27FC236}">
                <a16:creationId xmlns:a16="http://schemas.microsoft.com/office/drawing/2014/main" id="{3ACA775C-047D-4FE4-9E8B-404602EE05C2}"/>
              </a:ext>
            </a:extLst>
          </p:cNvPr>
          <p:cNvSpPr>
            <a:spLocks noGrp="1"/>
          </p:cNvSpPr>
          <p:nvPr>
            <p:ph idx="1"/>
          </p:nvPr>
        </p:nvSpPr>
        <p:spPr/>
        <p:txBody>
          <a:bodyPr>
            <a:normAutofit/>
          </a:bodyPr>
          <a:lstStyle/>
          <a:p>
            <a:pPr algn="ctr"/>
            <a:r>
              <a:rPr lang="sr-Latn-RS" sz="3600" dirty="0">
                <a:latin typeface="Times New Roman" pitchFamily="18" charset="0"/>
                <a:cs typeface="Times New Roman" pitchFamily="18" charset="0"/>
              </a:rPr>
              <a:t>T</a:t>
            </a:r>
            <a:r>
              <a:rPr lang="en-US" sz="3600" dirty="0">
                <a:latin typeface="Times New Roman" pitchFamily="18" charset="0"/>
                <a:cs typeface="Times New Roman" pitchFamily="18" charset="0"/>
              </a:rPr>
              <a:t>hank you</a:t>
            </a:r>
            <a:r>
              <a:rPr lang="sr-Latn-RS" sz="3600" dirty="0">
                <a:latin typeface="Times New Roman" pitchFamily="18" charset="0"/>
                <a:cs typeface="Times New Roman" pitchFamily="18" charset="0"/>
              </a:rPr>
              <a:t>!</a:t>
            </a:r>
            <a:endParaRPr lang="en-US" sz="3600" dirty="0">
              <a:latin typeface="Times New Roman" pitchFamily="18" charset="0"/>
              <a:cs typeface="Times New Roman" pitchFamily="18" charset="0"/>
            </a:endParaRPr>
          </a:p>
        </p:txBody>
      </p:sp>
    </p:spTree>
    <p:extLst>
      <p:ext uri="{BB962C8B-B14F-4D97-AF65-F5344CB8AC3E}">
        <p14:creationId xmlns:p14="http://schemas.microsoft.com/office/powerpoint/2010/main" val="289909439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4382262" y="564769"/>
            <a:ext cx="2476500" cy="18478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17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129778" y="2412619"/>
            <a:ext cx="2857500" cy="1600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172"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53097" y="2615629"/>
            <a:ext cx="2619375" cy="1743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173"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228457" y="4358704"/>
            <a:ext cx="2952750" cy="1552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174" name="Picture 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824038" y="4534027"/>
            <a:ext cx="2847975" cy="1600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175" name="Picture 7"/>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619625" y="2660650"/>
            <a:ext cx="2952750" cy="1543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176" name="Picture 8"/>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8007858" y="547243"/>
            <a:ext cx="2857500" cy="1600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177" name="Picture 9"/>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5069967" y="4429252"/>
            <a:ext cx="2686050" cy="1704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179" name="Picture 11"/>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153097" y="669544"/>
            <a:ext cx="2619375" cy="1743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74714727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Cyrl-RS" dirty="0"/>
              <a:t>Т</a:t>
            </a:r>
            <a:r>
              <a:rPr lang="en-US" dirty="0" err="1"/>
              <a:t>hree</a:t>
            </a:r>
            <a:r>
              <a:rPr lang="en-US" dirty="0"/>
              <a:t> categories</a:t>
            </a:r>
            <a:r>
              <a:rPr lang="sr-Cyrl-RS" dirty="0"/>
              <a:t> </a:t>
            </a:r>
            <a:r>
              <a:rPr lang="en-US" dirty="0"/>
              <a:t>burnout</a:t>
            </a:r>
          </a:p>
        </p:txBody>
      </p:sp>
      <p:sp>
        <p:nvSpPr>
          <p:cNvPr id="3" name="Content Placeholder 2"/>
          <p:cNvSpPr>
            <a:spLocks noGrp="1"/>
          </p:cNvSpPr>
          <p:nvPr>
            <p:ph idx="1"/>
          </p:nvPr>
        </p:nvSpPr>
        <p:spPr/>
        <p:txBody>
          <a:bodyPr>
            <a:normAutofit/>
          </a:bodyPr>
          <a:lstStyle/>
          <a:p>
            <a:r>
              <a:rPr lang="sr-Latn-RS" dirty="0"/>
              <a:t>          </a:t>
            </a:r>
            <a:r>
              <a:rPr lang="en-US" dirty="0"/>
              <a:t>The definition </a:t>
            </a:r>
            <a:r>
              <a:rPr lang="en-US" dirty="0">
                <a:solidFill>
                  <a:srgbClr val="FF0000"/>
                </a:solidFill>
              </a:rPr>
              <a:t>classifies</a:t>
            </a:r>
            <a:r>
              <a:rPr lang="en-US" dirty="0"/>
              <a:t> burnout into three categories: </a:t>
            </a:r>
            <a:endParaRPr lang="sr-Latn-RS" dirty="0"/>
          </a:p>
          <a:p>
            <a:pPr marL="0" indent="0">
              <a:buNone/>
            </a:pPr>
            <a:r>
              <a:rPr lang="en-US" b="1" i="1" u="sng" dirty="0">
                <a:solidFill>
                  <a:srgbClr val="C00000"/>
                </a:solidFill>
              </a:rPr>
              <a:t>emotional exhaustion</a:t>
            </a:r>
            <a:r>
              <a:rPr lang="en-US" dirty="0"/>
              <a:t>, </a:t>
            </a:r>
            <a:r>
              <a:rPr lang="en-US" b="1" i="1" u="sng" dirty="0">
                <a:solidFill>
                  <a:srgbClr val="C00000"/>
                </a:solidFill>
              </a:rPr>
              <a:t>depersonalization</a:t>
            </a:r>
            <a:r>
              <a:rPr lang="en-US" dirty="0"/>
              <a:t>, and </a:t>
            </a:r>
            <a:r>
              <a:rPr lang="en-US" b="1" i="1" u="sng" dirty="0">
                <a:solidFill>
                  <a:srgbClr val="C00000"/>
                </a:solidFill>
              </a:rPr>
              <a:t>personal accomplishment</a:t>
            </a:r>
            <a:r>
              <a:rPr lang="en-US" dirty="0"/>
              <a:t>. </a:t>
            </a:r>
          </a:p>
        </p:txBody>
      </p:sp>
      <p:sp>
        <p:nvSpPr>
          <p:cNvPr id="4" name="Oval 3"/>
          <p:cNvSpPr/>
          <p:nvPr/>
        </p:nvSpPr>
        <p:spPr>
          <a:xfrm>
            <a:off x="1109472" y="3614928"/>
            <a:ext cx="2511552" cy="13716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emotional exhaustion</a:t>
            </a:r>
          </a:p>
        </p:txBody>
      </p:sp>
      <p:sp>
        <p:nvSpPr>
          <p:cNvPr id="5" name="Oval 4"/>
          <p:cNvSpPr/>
          <p:nvPr/>
        </p:nvSpPr>
        <p:spPr>
          <a:xfrm>
            <a:off x="4608576" y="4300728"/>
            <a:ext cx="2731008" cy="12954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depersonalization</a:t>
            </a:r>
          </a:p>
        </p:txBody>
      </p:sp>
      <p:sp>
        <p:nvSpPr>
          <p:cNvPr id="6" name="Oval 5"/>
          <p:cNvSpPr/>
          <p:nvPr/>
        </p:nvSpPr>
        <p:spPr>
          <a:xfrm>
            <a:off x="7741920" y="3614928"/>
            <a:ext cx="3048000" cy="109118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personal accomplishment</a:t>
            </a:r>
          </a:p>
        </p:txBody>
      </p:sp>
    </p:spTree>
    <p:extLst>
      <p:ext uri="{BB962C8B-B14F-4D97-AF65-F5344CB8AC3E}">
        <p14:creationId xmlns:p14="http://schemas.microsoft.com/office/powerpoint/2010/main" val="417758797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marL="0" indent="0">
              <a:buNone/>
            </a:pPr>
            <a:endParaRPr lang="sr-Latn-RS" dirty="0"/>
          </a:p>
          <a:p>
            <a:r>
              <a:rPr lang="en-US" dirty="0"/>
              <a:t>First, emotional exhaustion is a persistent feeling of being drained of emotional energy. </a:t>
            </a:r>
          </a:p>
        </p:txBody>
      </p:sp>
      <p:pic>
        <p:nvPicPr>
          <p:cNvPr id="921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413760" y="573024"/>
            <a:ext cx="5035296" cy="1804416"/>
          </a:xfrm>
          <a:prstGeom prst="rect">
            <a:avLst/>
          </a:prstGeom>
          <a:ln/>
        </p:spPr>
        <p:style>
          <a:lnRef idx="3">
            <a:schemeClr val="lt1"/>
          </a:lnRef>
          <a:fillRef idx="1">
            <a:schemeClr val="accent6"/>
          </a:fillRef>
          <a:effectRef idx="1">
            <a:schemeClr val="accent6"/>
          </a:effectRef>
          <a:fontRef idx="minor">
            <a:schemeClr val="lt1"/>
          </a:fontRef>
        </p:style>
      </p:pic>
    </p:spTree>
    <p:extLst>
      <p:ext uri="{BB962C8B-B14F-4D97-AF65-F5344CB8AC3E}">
        <p14:creationId xmlns:p14="http://schemas.microsoft.com/office/powerpoint/2010/main" val="91406345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endParaRPr lang="sr-Latn-RS" dirty="0"/>
          </a:p>
          <a:p>
            <a:r>
              <a:rPr lang="en-US" dirty="0"/>
              <a:t>Second, depersonalization reflects the indifference and negative attitudes that individuals may display toward their colleagues. </a:t>
            </a:r>
            <a:endParaRPr lang="sr-Latn-RS" dirty="0"/>
          </a:p>
          <a:p>
            <a:r>
              <a:rPr lang="en-US" dirty="0"/>
              <a:t>Depersonalization </a:t>
            </a:r>
            <a:r>
              <a:rPr lang="en-US" dirty="0">
                <a:solidFill>
                  <a:srgbClr val="FF0000"/>
                </a:solidFill>
              </a:rPr>
              <a:t>describes</a:t>
            </a:r>
            <a:r>
              <a:rPr lang="en-US" dirty="0"/>
              <a:t> a negative attitude that dehumanizes the perception of others. </a:t>
            </a:r>
          </a:p>
        </p:txBody>
      </p:sp>
      <p:sp>
        <p:nvSpPr>
          <p:cNvPr id="5" name="Oval 4"/>
          <p:cNvSpPr/>
          <p:nvPr/>
        </p:nvSpPr>
        <p:spPr>
          <a:xfrm>
            <a:off x="3425952" y="731520"/>
            <a:ext cx="4742688" cy="1743456"/>
          </a:xfrm>
          <a:prstGeom prst="ellipse">
            <a:avLst/>
          </a:prstGeom>
          <a:ln/>
        </p:spPr>
        <p:style>
          <a:lnRef idx="1">
            <a:schemeClr val="accent5"/>
          </a:lnRef>
          <a:fillRef idx="2">
            <a:schemeClr val="accent5"/>
          </a:fillRef>
          <a:effectRef idx="1">
            <a:schemeClr val="accent5"/>
          </a:effectRef>
          <a:fontRef idx="minor">
            <a:schemeClr val="dk1"/>
          </a:fontRef>
        </p:style>
        <p:txBody>
          <a:bodyPr rtlCol="0" anchor="ctr"/>
          <a:lstStyle/>
          <a:p>
            <a:pPr algn="ctr"/>
            <a:r>
              <a:rPr lang="en-US" sz="3600" dirty="0"/>
              <a:t>depersonalization</a:t>
            </a:r>
          </a:p>
        </p:txBody>
      </p:sp>
    </p:spTree>
    <p:extLst>
      <p:ext uri="{BB962C8B-B14F-4D97-AF65-F5344CB8AC3E}">
        <p14:creationId xmlns:p14="http://schemas.microsoft.com/office/powerpoint/2010/main" val="73795640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endParaRPr lang="sr-Latn-RS" dirty="0"/>
          </a:p>
          <a:p>
            <a:r>
              <a:rPr lang="en-US" dirty="0"/>
              <a:t>Third, personal achievements reflect feelings of competence and successful achievements in working with people.</a:t>
            </a:r>
          </a:p>
          <a:p>
            <a:endParaRPr lang="en-US" dirty="0"/>
          </a:p>
        </p:txBody>
      </p:sp>
      <p:pic>
        <p:nvPicPr>
          <p:cNvPr id="1024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03904" y="816864"/>
            <a:ext cx="4864608" cy="1523429"/>
          </a:xfrm>
          <a:prstGeom prst="rect">
            <a:avLst/>
          </a:prstGeom>
          <a:ln/>
        </p:spPr>
        <p:style>
          <a:lnRef idx="1">
            <a:schemeClr val="accent6"/>
          </a:lnRef>
          <a:fillRef idx="2">
            <a:schemeClr val="accent6"/>
          </a:fillRef>
          <a:effectRef idx="1">
            <a:schemeClr val="accent6"/>
          </a:effectRef>
          <a:fontRef idx="minor">
            <a:schemeClr val="dk1"/>
          </a:fontRef>
        </p:style>
      </p:pic>
    </p:spTree>
    <p:extLst>
      <p:ext uri="{BB962C8B-B14F-4D97-AF65-F5344CB8AC3E}">
        <p14:creationId xmlns:p14="http://schemas.microsoft.com/office/powerpoint/2010/main" val="381654700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295401" y="1158240"/>
            <a:ext cx="9601196" cy="4717628"/>
          </a:xfrm>
        </p:spPr>
        <p:txBody>
          <a:bodyPr/>
          <a:lstStyle/>
          <a:p>
            <a:pPr algn="ctr"/>
            <a:r>
              <a:rPr lang="en-US" dirty="0">
                <a:latin typeface="Times New Roman"/>
                <a:ea typeface="Times New Roman"/>
              </a:rPr>
              <a:t>These three characteristics emphasize the connection between burnout and working with people.</a:t>
            </a:r>
            <a:endParaRPr lang="en-US" dirty="0"/>
          </a:p>
        </p:txBody>
      </p:sp>
      <p:sp>
        <p:nvSpPr>
          <p:cNvPr id="4" name="Oval 3"/>
          <p:cNvSpPr/>
          <p:nvPr/>
        </p:nvSpPr>
        <p:spPr>
          <a:xfrm>
            <a:off x="1402080" y="3163824"/>
            <a:ext cx="2779776" cy="1371600"/>
          </a:xfrm>
          <a:prstGeom prst="ellipse">
            <a:avLst/>
          </a:prstGeom>
          <a:ln/>
        </p:spPr>
        <p:style>
          <a:lnRef idx="1">
            <a:schemeClr val="accent4"/>
          </a:lnRef>
          <a:fillRef idx="2">
            <a:schemeClr val="accent4"/>
          </a:fillRef>
          <a:effectRef idx="1">
            <a:schemeClr val="accent4"/>
          </a:effectRef>
          <a:fontRef idx="minor">
            <a:schemeClr val="dk1"/>
          </a:fontRef>
        </p:style>
        <p:txBody>
          <a:bodyPr rtlCol="0" anchor="ctr"/>
          <a:lstStyle/>
          <a:p>
            <a:pPr algn="ctr"/>
            <a:r>
              <a:rPr lang="en-US" dirty="0"/>
              <a:t>emotional exhaustion</a:t>
            </a:r>
          </a:p>
        </p:txBody>
      </p:sp>
      <p:sp>
        <p:nvSpPr>
          <p:cNvPr id="5" name="Oval 4"/>
          <p:cNvSpPr/>
          <p:nvPr/>
        </p:nvSpPr>
        <p:spPr>
          <a:xfrm>
            <a:off x="4608576" y="4300728"/>
            <a:ext cx="2731008" cy="1295400"/>
          </a:xfrm>
          <a:prstGeom prst="ellipse">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en-US" dirty="0"/>
              <a:t>depersonalization</a:t>
            </a:r>
          </a:p>
        </p:txBody>
      </p:sp>
      <p:sp>
        <p:nvSpPr>
          <p:cNvPr id="6" name="Oval 5"/>
          <p:cNvSpPr/>
          <p:nvPr/>
        </p:nvSpPr>
        <p:spPr>
          <a:xfrm>
            <a:off x="7741920" y="3614928"/>
            <a:ext cx="3048000" cy="1091184"/>
          </a:xfrm>
          <a:prstGeom prst="ellipse">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en-US" dirty="0"/>
              <a:t>personal accomplishment</a:t>
            </a:r>
          </a:p>
        </p:txBody>
      </p:sp>
    </p:spTree>
    <p:extLst>
      <p:ext uri="{BB962C8B-B14F-4D97-AF65-F5344CB8AC3E}">
        <p14:creationId xmlns:p14="http://schemas.microsoft.com/office/powerpoint/2010/main" val="19285348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en-US" dirty="0"/>
              <a:t>Occupational burnout occurs most frequently in professions of public trust that involve helping other people, which is especially emphasized in case of nursing and doctors.</a:t>
            </a:r>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401056" y="3856228"/>
            <a:ext cx="3560064" cy="1809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785733138"/>
      </p:ext>
    </p:extLst>
  </p:cSld>
  <p:clrMapOvr>
    <a:masterClrMapping/>
  </p:clrMapOvr>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Organic">
  <a:themeElements>
    <a:clrScheme name="Organic">
      <a:dk1>
        <a:sysClr val="windowText" lastClr="000000"/>
      </a:dk1>
      <a:lt1>
        <a:sysClr val="window" lastClr="FFFFFF"/>
      </a:lt1>
      <a:dk2>
        <a:srgbClr val="212121"/>
      </a:dk2>
      <a:lt2>
        <a:srgbClr val="DADADA"/>
      </a:lt2>
      <a:accent1>
        <a:srgbClr val="83992A"/>
      </a:accent1>
      <a:accent2>
        <a:srgbClr val="3C9770"/>
      </a:accent2>
      <a:accent3>
        <a:srgbClr val="44709D"/>
      </a:accent3>
      <a:accent4>
        <a:srgbClr val="A23C33"/>
      </a:accent4>
      <a:accent5>
        <a:srgbClr val="D97828"/>
      </a:accent5>
      <a:accent6>
        <a:srgbClr val="DEB340"/>
      </a:accent6>
      <a:hlink>
        <a:srgbClr val="A8BF4D"/>
      </a:hlink>
      <a:folHlink>
        <a:srgbClr val="B4CA80"/>
      </a:folHlink>
    </a:clrScheme>
    <a:fontScheme name="Organic">
      <a:majorFont>
        <a:latin typeface="Garamond"/>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Garamond"/>
        <a:ea typeface=""/>
        <a:cs typeface=""/>
        <a:font script="Jpan" typeface="ＭＳ Ｐ明朝"/>
        <a:font script="Hang" typeface="바탕"/>
        <a:font script="Hans" typeface="方正舒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rganic">
      <a:fillStyleLst>
        <a:solidFill>
          <a:schemeClr val="phClr"/>
        </a:solidFill>
        <a:gradFill rotWithShape="1">
          <a:gsLst>
            <a:gs pos="0">
              <a:schemeClr val="phClr">
                <a:tint val="60000"/>
                <a:lumMod val="110000"/>
              </a:schemeClr>
            </a:gs>
            <a:gs pos="100000">
              <a:schemeClr val="phClr">
                <a:tint val="82000"/>
              </a:schemeClr>
            </a:gs>
          </a:gsLst>
          <a:lin ang="5400000" scaled="0"/>
        </a:gradFill>
        <a:blipFill>
          <a:blip xmlns:r="http://schemas.openxmlformats.org/officeDocument/2006/relationships" r:embed="rId1">
            <a:duotone>
              <a:schemeClr val="phClr">
                <a:shade val="74000"/>
                <a:satMod val="130000"/>
                <a:lumMod val="90000"/>
              </a:schemeClr>
              <a:schemeClr val="phClr">
                <a:tint val="94000"/>
                <a:satMod val="120000"/>
                <a:lumMod val="104000"/>
              </a:schemeClr>
            </a:duotone>
          </a:blip>
          <a:tile tx="0" ty="0" sx="100000" sy="100000" flip="none" algn="tl"/>
        </a:blipFill>
      </a:fillStyleLst>
      <a:lnStyleLst>
        <a:ln w="9525"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innerShdw blurRad="25400" dist="12700" dir="13500000">
              <a:srgbClr val="000000">
                <a:alpha val="45000"/>
              </a:srgbClr>
            </a:innerShdw>
          </a:effectLst>
        </a:effectStyle>
        <a:effectStyle>
          <a:effectLst>
            <a:outerShdw blurRad="38100" dist="25400" dir="5400000" rotWithShape="0">
              <a:srgbClr val="000000">
                <a:alpha val="60000"/>
              </a:srgbClr>
            </a:outerShdw>
          </a:effectLst>
        </a:effectStyle>
      </a:effectStyleLst>
      <a:bgFillStyleLst>
        <a:solidFill>
          <a:schemeClr val="phClr"/>
        </a:solidFill>
        <a:gradFill rotWithShape="1">
          <a:gsLst>
            <a:gs pos="0">
              <a:schemeClr val="phClr">
                <a:tint val="90000"/>
                <a:lumMod val="110000"/>
              </a:schemeClr>
            </a:gs>
            <a:gs pos="100000">
              <a:schemeClr val="phClr">
                <a:shade val="88000"/>
                <a:lumMod val="98000"/>
              </a:schemeClr>
            </a:gs>
          </a:gsLst>
          <a:lin ang="5400000" scaled="0"/>
        </a:gradFill>
        <a:blipFill>
          <a:blip xmlns:r="http://schemas.openxmlformats.org/officeDocument/2006/relationships" r:embed="rId2"/>
          <a:stretch/>
        </a:blipFill>
      </a:bgFillStyleLst>
    </a:fmtScheme>
  </a:themeElements>
  <a:objectDefaults/>
  <a:extraClrSchemeLst/>
  <a:extLst>
    <a:ext uri="{05A4C25C-085E-4340-85A3-A5531E510DB2}">
      <thm15:themeFamily xmlns:thm15="http://schemas.microsoft.com/office/thememl/2012/main" name="Organic" id="{28CDC826-8792-45C0-861B-85EB3ADEDA33}" vid="{7DAC20F1-423D-49E2-BD0B-50532748BAD0}"/>
    </a:ext>
  </a:extLst>
</a:theme>
</file>

<file path=docProps/app.xml><?xml version="1.0" encoding="utf-8"?>
<Properties xmlns="http://schemas.openxmlformats.org/officeDocument/2006/extended-properties" xmlns:vt="http://schemas.openxmlformats.org/officeDocument/2006/docPropsVTypes">
  <Template>Organic</Template>
  <TotalTime>548</TotalTime>
  <Words>1224</Words>
  <Application>Microsoft Office PowerPoint</Application>
  <PresentationFormat>Widescreen</PresentationFormat>
  <Paragraphs>57</Paragraphs>
  <Slides>28</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28</vt:i4>
      </vt:variant>
    </vt:vector>
  </HeadingPairs>
  <TitlesOfParts>
    <vt:vector size="34" baseType="lpstr">
      <vt:lpstr>Arial</vt:lpstr>
      <vt:lpstr>FS Albert Extra Bold</vt:lpstr>
      <vt:lpstr>Garamond</vt:lpstr>
      <vt:lpstr>Merriweather</vt:lpstr>
      <vt:lpstr>Times New Roman</vt:lpstr>
      <vt:lpstr>Organic</vt:lpstr>
      <vt:lpstr>Burnout syndrome</vt:lpstr>
      <vt:lpstr>How to define burnout syndrome?</vt:lpstr>
      <vt:lpstr>PowerPoint Presentation</vt:lpstr>
      <vt:lpstr>Тhree categories burnout</vt:lpstr>
      <vt:lpstr>PowerPoint Presentation</vt:lpstr>
      <vt:lpstr>PowerPoint Presentation</vt:lpstr>
      <vt:lpstr>PowerPoint Presentation</vt:lpstr>
      <vt:lpstr>PowerPoint Presentation</vt:lpstr>
      <vt:lpstr>PowerPoint Presentation</vt:lpstr>
      <vt:lpstr>Who are рioneers in defining the phenomenon of burnout at work</vt:lpstr>
      <vt:lpstr>The etiopathogenesis of the burnout syndrome </vt:lpstr>
      <vt:lpstr>Burnout as a “professional phenomenon”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Prevention and Treatment of Burnout syndrome</vt:lpstr>
      <vt:lpstr>Prevention and Treatment of Burnout syndrome</vt:lpstr>
      <vt:lpstr>Prevention and Treatment of Burnout syndrome</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soclek</dc:creator>
  <cp:lastModifiedBy>soclek</cp:lastModifiedBy>
  <cp:revision>50</cp:revision>
  <dcterms:created xsi:type="dcterms:W3CDTF">2023-09-13T09:19:15Z</dcterms:created>
  <dcterms:modified xsi:type="dcterms:W3CDTF">2024-04-17T06:48:25Z</dcterms:modified>
</cp:coreProperties>
</file>